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rchitects Daughter"/>
      <p:regular r:id="rId14"/>
    </p:embeddedFont>
    <p:embeddedFont>
      <p:font typeface="Lato"/>
      <p:regular r:id="rId15"/>
      <p:bold r:id="rId16"/>
      <p:italic r:id="rId17"/>
      <p:boldItalic r:id="rId18"/>
    </p:embeddedFont>
    <p:embeddedFont>
      <p:font typeface="Comfortaa"/>
      <p:regular r:id="rId19"/>
      <p:bold r:id="rId20"/>
    </p:embeddedFont>
    <p:embeddedFont>
      <p:font typeface="Homemade Appl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HomemadeAppl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ArchitectsDaughter-regular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omfortaa-regular.fntdata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5624762b4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5624762b4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5624762b4_0_1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5624762b4_0_1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5624762b4_0_1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5624762b4_0_1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5624762b4_0_1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5624762b4_0_1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5624762b4_0_1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5624762b4_0_1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847c14ab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847c14ab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847c14ab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847c14ab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5" Type="http://schemas.openxmlformats.org/officeDocument/2006/relationships/image" Target="../media/image15.jpg"/><Relationship Id="rId6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92896" y="443675"/>
            <a:ext cx="8122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1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Een Dagje Uit In</a:t>
            </a:r>
            <a:endParaRPr sz="3100"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Homemade Apple"/>
                <a:ea typeface="Homemade Apple"/>
                <a:cs typeface="Homemade Apple"/>
                <a:sym typeface="Homemade Apple"/>
              </a:rPr>
              <a:t>					</a:t>
            </a:r>
            <a:r>
              <a:rPr lang="nl">
                <a:solidFill>
                  <a:srgbClr val="F3F3F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NAMEN</a:t>
            </a:r>
            <a:endParaRPr>
              <a:solidFill>
                <a:srgbClr val="F3F3F3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444400" y="4141200"/>
            <a:ext cx="31686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Telli Guseynov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Leuk om te weten...</a:t>
            </a:r>
            <a:endParaRPr b="1">
              <a:solidFill>
                <a:srgbClr val="134F5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Gewest</a:t>
            </a:r>
            <a:r>
              <a:rPr b="1" lang="nl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:</a:t>
            </a:r>
            <a:r>
              <a:rPr lang="nl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      </a:t>
            </a:r>
            <a:r>
              <a:rPr lang="nl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Wallonië </a:t>
            </a:r>
            <a:endParaRPr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nl" sz="16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Oppervlakte:</a:t>
            </a:r>
            <a:r>
              <a:rPr b="1" lang="nl" sz="17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 </a:t>
            </a:r>
            <a:r>
              <a:rPr lang="nl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3.66 km2</a:t>
            </a:r>
            <a:endParaRPr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nl" sz="16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Inwoners:     </a:t>
            </a:r>
            <a:r>
              <a:rPr lang="nl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494.325  (01.01.2019)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nl" sz="16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Hoofdstad:</a:t>
            </a:r>
            <a:r>
              <a:rPr lang="nl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    Namen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nl" sz="16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Vlag:</a:t>
            </a:r>
            <a:endParaRPr b="1" sz="16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025" y="3352925"/>
            <a:ext cx="1824602" cy="121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1675" y="1250600"/>
            <a:ext cx="671949" cy="44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2550" y="1079163"/>
            <a:ext cx="4241700" cy="3563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703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0B539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Lekker om te proeven...</a:t>
            </a:r>
            <a:endParaRPr b="1">
              <a:solidFill>
                <a:srgbClr val="0B5394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6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Ardense ham</a:t>
            </a:r>
            <a:endParaRPr b="1" sz="16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nl" sz="16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(Le Jambon d’Ardenne)</a:t>
            </a:r>
            <a:endParaRPr b="1" sz="16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Deze ham wordt hier gemaakt volgens</a:t>
            </a:r>
            <a:r>
              <a:rPr lang="nl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 de traditie, maar respect voor de moderne regels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			</a:t>
            </a:r>
            <a:endParaRPr/>
          </a:p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50" y="1152475"/>
            <a:ext cx="3911025" cy="335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0B539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en nog </a:t>
            </a:r>
            <a:endParaRPr b="1">
              <a:solidFill>
                <a:srgbClr val="0B5394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98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700">
                <a:solidFill>
                  <a:srgbClr val="333333"/>
                </a:solidFill>
                <a:highlight>
                  <a:srgbClr val="D9EAD3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Aardbeien à volonté</a:t>
            </a:r>
            <a:endParaRPr b="1" sz="1700">
              <a:solidFill>
                <a:srgbClr val="333333"/>
              </a:solidFill>
              <a:highlight>
                <a:srgbClr val="D9EAD3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198529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 sz="1700">
                <a:solidFill>
                  <a:srgbClr val="333333"/>
                </a:solidFill>
                <a:highlight>
                  <a:srgbClr val="D9EAD3"/>
                </a:highlight>
              </a:rPr>
              <a:t>											</a:t>
            </a:r>
            <a:r>
              <a:rPr b="1" lang="nl" sz="1700">
                <a:solidFill>
                  <a:srgbClr val="000000"/>
                </a:solidFill>
                <a:highlight>
                  <a:srgbClr val="D9EAD3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Een lekkere kaastaart</a:t>
            </a:r>
            <a:endParaRPr b="1" sz="1700">
              <a:solidFill>
                <a:srgbClr val="000000"/>
              </a:solidFill>
              <a:highlight>
                <a:srgbClr val="D9EAD3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800" y="2427512"/>
            <a:ext cx="3279924" cy="177662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6135025" y="2866475"/>
            <a:ext cx="1838400" cy="18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902" y="1792350"/>
            <a:ext cx="3111851" cy="18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900">
                <a:solidFill>
                  <a:srgbClr val="45818E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</a:t>
            </a:r>
            <a:r>
              <a:rPr b="1" lang="nl" sz="2900">
                <a:solidFill>
                  <a:srgbClr val="45818E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 nog</a:t>
            </a:r>
            <a:endParaRPr b="1" sz="2900">
              <a:solidFill>
                <a:srgbClr val="45818E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42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Blanche de Namur						</a:t>
            </a:r>
            <a:endParaRPr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457200" lvl="0" marL="45720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nl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     Petits Gris De Namur										</a:t>
            </a:r>
            <a:endParaRPr b="1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650" y="1794999"/>
            <a:ext cx="2437050" cy="26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100" y="1538925"/>
            <a:ext cx="2437050" cy="268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45818E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Spelen</a:t>
            </a:r>
            <a:r>
              <a:rPr b="1" lang="nl">
                <a:solidFill>
                  <a:srgbClr val="45818E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...</a:t>
            </a:r>
            <a:endParaRPr b="1">
              <a:solidFill>
                <a:srgbClr val="45818E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Er zijn veel pretparken en speeltuinen voor kinderen in Namen.  Het “</a:t>
            </a:r>
            <a:r>
              <a:rPr b="1" lang="nl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Attractiepark Koningin Fabiola” </a:t>
            </a:r>
            <a:r>
              <a:rPr lang="nl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is een van hen.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2561">
            <a:off x="2697800" y="2040500"/>
            <a:ext cx="2483300" cy="21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8726">
            <a:off x="5789036" y="1267792"/>
            <a:ext cx="2851352" cy="1897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172425" y="426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rgbClr val="45818E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zin in wandelen?</a:t>
            </a:r>
            <a:endParaRPr>
              <a:solidFill>
                <a:srgbClr val="45818E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18288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het </a:t>
            </a:r>
            <a:r>
              <a:rPr lang="nl"/>
              <a:t>toeristentreintje</a:t>
            </a:r>
            <a:endParaRPr/>
          </a:p>
          <a:p>
            <a:pPr indent="457200" lvl="0" marL="18288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18288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     Het Kasteel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 van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     Fernelmont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0904">
            <a:off x="2307459" y="1460758"/>
            <a:ext cx="1837279" cy="125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45348">
            <a:off x="431503" y="3000904"/>
            <a:ext cx="2132746" cy="142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56055">
            <a:off x="4945435" y="1339002"/>
            <a:ext cx="1988656" cy="132577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het Place d’Armes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					</a:t>
            </a:r>
            <a:endParaRPr/>
          </a:p>
          <a:p>
            <a:pPr indent="457200" lvl="0" marL="22860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de                  gouden </a:t>
            </a:r>
            <a:r>
              <a:rPr lang="nl"/>
              <a:t>schildpad</a:t>
            </a:r>
            <a:endParaRPr/>
          </a:p>
          <a:p>
            <a:pPr indent="457200" lvl="0" marL="22860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Namen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61582">
            <a:off x="6700225" y="3187650"/>
            <a:ext cx="1905700" cy="14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00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l" sz="10400">
                <a:solidFill>
                  <a:srgbClr val="33333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EINDE</a:t>
            </a:r>
            <a:endParaRPr b="1" i="1" sz="10700">
              <a:solidFill>
                <a:srgbClr val="333333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