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Architects Daughter"/>
      <p:regular r:id="rId14"/>
    </p:embeddedFont>
    <p:embeddedFont>
      <p:font typeface="Lato"/>
      <p:regular r:id="rId15"/>
      <p:bold r:id="rId16"/>
      <p:italic r:id="rId17"/>
      <p:boldItalic r:id="rId18"/>
    </p:embeddedFont>
    <p:embeddedFont>
      <p:font typeface="Comfortaa"/>
      <p:regular r:id="rId19"/>
      <p:bold r:id="rId20"/>
    </p:embeddedFont>
    <p:embeddedFont>
      <p:font typeface="Homemade Apple"/>
      <p:regular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omfortaa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font" Target="fonts/HomemadeApple-regular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Lato-regular.fntdata"/><Relationship Id="rId14" Type="http://schemas.openxmlformats.org/officeDocument/2006/relationships/font" Target="fonts/ArchitectsDaughter-regular.fntdata"/><Relationship Id="rId17" Type="http://schemas.openxmlformats.org/officeDocument/2006/relationships/font" Target="fonts/Lato-italic.fntdata"/><Relationship Id="rId16" Type="http://schemas.openxmlformats.org/officeDocument/2006/relationships/font" Target="fonts/Lato-bold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Comfortaa-regular.fntdata"/><Relationship Id="rId6" Type="http://schemas.openxmlformats.org/officeDocument/2006/relationships/slide" Target="slides/slide1.xml"/><Relationship Id="rId18" Type="http://schemas.openxmlformats.org/officeDocument/2006/relationships/font" Target="fonts/Lato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85624762b4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85624762b4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85624762b4_0_16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85624762b4_0_16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85624762b4_0_16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85624762b4_0_16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85624762b4_0_16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85624762b4_0_16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85624762b4_0_16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85624762b4_0_16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7847c14ab2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7847c14ab2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7847c14ab2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7847c14ab2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>
    <mc:Choice Requires="p14">
      <p:transition spd="slow" p14:dur="2500">
        <p:fade thruBlk="1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9.png"/><Relationship Id="rId5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Relationship Id="rId4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jpg"/><Relationship Id="rId4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jpg"/><Relationship Id="rId4" Type="http://schemas.openxmlformats.org/officeDocument/2006/relationships/image" Target="../media/image13.jpg"/><Relationship Id="rId5" Type="http://schemas.openxmlformats.org/officeDocument/2006/relationships/image" Target="../media/image15.jpg"/><Relationship Id="rId6" Type="http://schemas.openxmlformats.org/officeDocument/2006/relationships/image" Target="../media/image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292896" y="443675"/>
            <a:ext cx="81228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100">
                <a:solidFill>
                  <a:srgbClr val="F3F3F3"/>
                </a:solidFill>
                <a:latin typeface="Lato"/>
                <a:ea typeface="Lato"/>
                <a:cs typeface="Lato"/>
                <a:sym typeface="Lato"/>
              </a:rPr>
              <a:t>Een Dagje Uit In</a:t>
            </a:r>
            <a:endParaRPr sz="3100">
              <a:solidFill>
                <a:srgbClr val="F3F3F3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>
                <a:latin typeface="Homemade Apple"/>
                <a:ea typeface="Homemade Apple"/>
                <a:cs typeface="Homemade Apple"/>
                <a:sym typeface="Homemade Apple"/>
              </a:rPr>
              <a:t>					</a:t>
            </a:r>
            <a:r>
              <a:rPr lang="nl">
                <a:solidFill>
                  <a:srgbClr val="F3F3F3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NAMEN</a:t>
            </a:r>
            <a:endParaRPr>
              <a:solidFill>
                <a:srgbClr val="F3F3F3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5444400" y="4141200"/>
            <a:ext cx="31686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Telli Guseynov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D9EAD3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>
                <a:solidFill>
                  <a:srgbClr val="134F5C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Leuk om te weten...</a:t>
            </a:r>
            <a:endParaRPr b="1">
              <a:solidFill>
                <a:srgbClr val="134F5C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800">
                <a:solidFill>
                  <a:srgbClr val="00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Gewest</a:t>
            </a:r>
            <a:r>
              <a:rPr b="1" lang="nl">
                <a:solidFill>
                  <a:srgbClr val="00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:</a:t>
            </a:r>
            <a:r>
              <a:rPr lang="nl">
                <a:solidFill>
                  <a:srgbClr val="00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      </a:t>
            </a:r>
            <a:r>
              <a:rPr lang="nl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Wallonië </a:t>
            </a:r>
            <a:endParaRPr>
              <a:solidFill>
                <a:srgbClr val="000000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nl" sz="1600">
                <a:solidFill>
                  <a:srgbClr val="00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Oppervlakte:</a:t>
            </a:r>
            <a:r>
              <a:rPr b="1" lang="nl" sz="1700">
                <a:solidFill>
                  <a:srgbClr val="00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 </a:t>
            </a:r>
            <a:r>
              <a:rPr lang="nl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3.66 km2</a:t>
            </a:r>
            <a:endParaRPr>
              <a:solidFill>
                <a:srgbClr val="000000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nl" sz="1600">
                <a:solidFill>
                  <a:srgbClr val="00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Inwoners:     </a:t>
            </a:r>
            <a:r>
              <a:rPr lang="nl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494.325  (01.01.2019)</a:t>
            </a:r>
            <a:endParaRPr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nl" sz="1600">
                <a:solidFill>
                  <a:srgbClr val="00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Hoofdstad:</a:t>
            </a:r>
            <a:r>
              <a:rPr lang="nl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    Namen</a:t>
            </a:r>
            <a:endParaRPr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nl" sz="1600">
                <a:solidFill>
                  <a:srgbClr val="00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Vlag:</a:t>
            </a:r>
            <a:endParaRPr b="1" sz="1600">
              <a:solidFill>
                <a:srgbClr val="000000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4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rgbClr val="000000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rgbClr val="000000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b="1" sz="1700">
              <a:solidFill>
                <a:srgbClr val="000000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9025" y="3352925"/>
            <a:ext cx="1824602" cy="1215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11675" y="1250600"/>
            <a:ext cx="671949" cy="447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22550" y="1079163"/>
            <a:ext cx="4241700" cy="35630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D9EAD3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270375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>
                <a:solidFill>
                  <a:srgbClr val="0B5394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Lekker om te proeven...</a:t>
            </a:r>
            <a:endParaRPr b="1">
              <a:solidFill>
                <a:srgbClr val="0B5394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600">
                <a:solidFill>
                  <a:srgbClr val="00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Ardense ham</a:t>
            </a:r>
            <a:endParaRPr b="1" sz="1600">
              <a:solidFill>
                <a:srgbClr val="000000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rPr b="1" lang="nl" sz="1600">
                <a:solidFill>
                  <a:srgbClr val="00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(Le Jambon d’Ardenne)</a:t>
            </a:r>
            <a:endParaRPr b="1" sz="1600">
              <a:solidFill>
                <a:srgbClr val="000000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nl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Deze ham wordt hier gemaakt volgens</a:t>
            </a:r>
            <a:r>
              <a:rPr lang="nl" sz="16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 de traditie, maar respect voor de moderne regels</a:t>
            </a:r>
            <a:endParaRPr sz="16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nl"/>
              <a:t>			</a:t>
            </a:r>
            <a:endParaRPr/>
          </a:p>
        </p:txBody>
      </p:sp>
      <p:sp>
        <p:nvSpPr>
          <p:cNvPr id="72" name="Google Shape;72;p1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73" name="Google Shape;7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6850" y="1152475"/>
            <a:ext cx="3911025" cy="3350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D9EAD3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>
                <a:solidFill>
                  <a:srgbClr val="0B5394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en nog </a:t>
            </a:r>
            <a:endParaRPr b="1">
              <a:solidFill>
                <a:srgbClr val="0B5394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  <p:sp>
        <p:nvSpPr>
          <p:cNvPr id="79" name="Google Shape;79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57200" lvl="0" marL="457200" rtl="0" algn="l">
              <a:lnSpc>
                <a:spcPct val="1985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700">
                <a:solidFill>
                  <a:srgbClr val="333333"/>
                </a:solidFill>
                <a:highlight>
                  <a:srgbClr val="D9EAD3"/>
                </a:highlight>
                <a:latin typeface="Architects Daughter"/>
                <a:ea typeface="Architects Daughter"/>
                <a:cs typeface="Architects Daughter"/>
                <a:sym typeface="Architects Daughter"/>
              </a:rPr>
              <a:t>Aardbeien à volonté</a:t>
            </a:r>
            <a:endParaRPr b="1" sz="1700">
              <a:solidFill>
                <a:srgbClr val="333333"/>
              </a:solidFill>
              <a:highlight>
                <a:srgbClr val="D9EAD3"/>
              </a:highlight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indent="0" lvl="0" marL="0" rtl="0" algn="l">
              <a:lnSpc>
                <a:spcPct val="198529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nl" sz="1700">
                <a:solidFill>
                  <a:srgbClr val="333333"/>
                </a:solidFill>
                <a:highlight>
                  <a:srgbClr val="D9EAD3"/>
                </a:highlight>
              </a:rPr>
              <a:t>											</a:t>
            </a:r>
            <a:r>
              <a:rPr b="1" lang="nl" sz="1700">
                <a:solidFill>
                  <a:srgbClr val="000000"/>
                </a:solidFill>
                <a:highlight>
                  <a:srgbClr val="D9EAD3"/>
                </a:highlight>
                <a:latin typeface="Architects Daughter"/>
                <a:ea typeface="Architects Daughter"/>
                <a:cs typeface="Architects Daughter"/>
                <a:sym typeface="Architects Daughter"/>
              </a:rPr>
              <a:t>Een lekkere kaastaart</a:t>
            </a:r>
            <a:endParaRPr b="1" sz="1700">
              <a:solidFill>
                <a:srgbClr val="000000"/>
              </a:solidFill>
              <a:highlight>
                <a:srgbClr val="D9EAD3"/>
              </a:highlight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indent="0" lvl="0" marL="0" rtl="0" algn="l">
              <a:spcBef>
                <a:spcPts val="11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  <p:pic>
        <p:nvPicPr>
          <p:cNvPr id="80" name="Google Shape;8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05800" y="2427512"/>
            <a:ext cx="3279924" cy="1776622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6"/>
          <p:cNvSpPr txBox="1"/>
          <p:nvPr/>
        </p:nvSpPr>
        <p:spPr>
          <a:xfrm>
            <a:off x="6135025" y="2866475"/>
            <a:ext cx="1838400" cy="18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2" name="Google Shape;8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5902" y="1792350"/>
            <a:ext cx="3111851" cy="182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D9EAD3"/>
        </a:solid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2900">
                <a:solidFill>
                  <a:srgbClr val="45818E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e</a:t>
            </a:r>
            <a:r>
              <a:rPr b="1" lang="nl" sz="2900">
                <a:solidFill>
                  <a:srgbClr val="45818E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n nog</a:t>
            </a:r>
            <a:endParaRPr b="1" sz="2900">
              <a:solidFill>
                <a:srgbClr val="45818E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  <p:sp>
        <p:nvSpPr>
          <p:cNvPr id="88" name="Google Shape;88;p17"/>
          <p:cNvSpPr txBox="1"/>
          <p:nvPr>
            <p:ph idx="1" type="body"/>
          </p:nvPr>
        </p:nvSpPr>
        <p:spPr>
          <a:xfrm>
            <a:off x="311700" y="114215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>
                <a:solidFill>
                  <a:srgbClr val="00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Blanche de Namur						</a:t>
            </a:r>
            <a:endParaRPr b="1">
              <a:solidFill>
                <a:srgbClr val="000000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000000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000000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000000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000000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000000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indent="457200" lvl="0" marL="45720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b="1" lang="nl">
                <a:solidFill>
                  <a:srgbClr val="00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     Petits Gris De Namur										</a:t>
            </a:r>
            <a:endParaRPr b="1">
              <a:solidFill>
                <a:srgbClr val="000000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  <p:pic>
        <p:nvPicPr>
          <p:cNvPr id="89" name="Google Shape;8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0650" y="1794999"/>
            <a:ext cx="2437050" cy="268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95100" y="1538925"/>
            <a:ext cx="2437050" cy="2688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D9EAD3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>
                <a:solidFill>
                  <a:srgbClr val="45818E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Spelen</a:t>
            </a:r>
            <a:r>
              <a:rPr b="1" lang="nl">
                <a:solidFill>
                  <a:srgbClr val="45818E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...</a:t>
            </a:r>
            <a:endParaRPr b="1">
              <a:solidFill>
                <a:srgbClr val="45818E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  <p:sp>
        <p:nvSpPr>
          <p:cNvPr id="96" name="Google Shape;96;p18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Er zijn veel pretparken en speeltuinen voor kinderen in Namen.  Het “</a:t>
            </a:r>
            <a:r>
              <a:rPr b="1" lang="nl">
                <a:solidFill>
                  <a:srgbClr val="00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Attractiepark Koningin Fabiola” </a:t>
            </a:r>
            <a:r>
              <a:rPr lang="nl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is een van hen.</a:t>
            </a:r>
            <a:endParaRPr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8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98" name="Google Shape;9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722561">
            <a:off x="2697800" y="2040500"/>
            <a:ext cx="2483300" cy="213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868726">
            <a:off x="5789036" y="1267792"/>
            <a:ext cx="2851352" cy="18973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D9EAD3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/>
          <p:nvPr>
            <p:ph type="title"/>
          </p:nvPr>
        </p:nvSpPr>
        <p:spPr>
          <a:xfrm>
            <a:off x="172425" y="4262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>
                <a:solidFill>
                  <a:srgbClr val="45818E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zin in wandelen?</a:t>
            </a:r>
            <a:endParaRPr>
              <a:solidFill>
                <a:srgbClr val="45818E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  <p:sp>
        <p:nvSpPr>
          <p:cNvPr id="105" name="Google Shape;105;p1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57200" lvl="0" marL="18288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457200" lvl="0" marL="18288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nl"/>
              <a:t>het </a:t>
            </a:r>
            <a:r>
              <a:rPr lang="nl"/>
              <a:t>toeristentreintje</a:t>
            </a:r>
            <a:endParaRPr/>
          </a:p>
          <a:p>
            <a:pPr indent="457200" lvl="0" marL="18288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457200" lvl="0" marL="18288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nl"/>
              <a:t>      Het Kasteel </a:t>
            </a:r>
            <a:endParaRPr/>
          </a:p>
          <a:p>
            <a:pPr indent="45720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nl"/>
              <a:t>  van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nl"/>
              <a:t>     Fernelmont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06" name="Google Shape;10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800904">
            <a:off x="2307459" y="1460758"/>
            <a:ext cx="1837279" cy="12530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845348">
            <a:off x="431503" y="3000904"/>
            <a:ext cx="2132746" cy="14218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756055">
            <a:off x="4945435" y="1339002"/>
            <a:ext cx="1988656" cy="1325772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het Place d’Armes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nl"/>
              <a:t>					</a:t>
            </a:r>
            <a:endParaRPr/>
          </a:p>
          <a:p>
            <a:pPr indent="457200" lvl="0" marL="22860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nl"/>
              <a:t>de                  gouden </a:t>
            </a:r>
            <a:r>
              <a:rPr lang="nl"/>
              <a:t>schildpad</a:t>
            </a:r>
            <a:endParaRPr/>
          </a:p>
          <a:p>
            <a:pPr indent="457200" lvl="0" marL="22860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nl"/>
              <a:t>Namen</a:t>
            </a:r>
            <a:endParaRPr/>
          </a:p>
        </p:txBody>
      </p:sp>
      <p:pic>
        <p:nvPicPr>
          <p:cNvPr id="110" name="Google Shape;110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461582">
            <a:off x="6700225" y="3187650"/>
            <a:ext cx="1905700" cy="1429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00FF00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0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nl" sz="10400">
                <a:solidFill>
                  <a:srgbClr val="333333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EINDE</a:t>
            </a:r>
            <a:endParaRPr b="1" i="1" sz="10700">
              <a:solidFill>
                <a:srgbClr val="333333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