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0" r:id="rId5"/>
    <p:sldId id="261" r:id="rId6"/>
    <p:sldId id="258" r:id="rId7"/>
    <p:sldId id="263" r:id="rId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C2813-E763-4CBD-89E5-C5CE1620B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71AF6D7-312B-4319-BFF2-492203228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E9B7D8-83D6-427A-A7C2-E756E8D8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E1632B-0893-4707-9BB4-CD25869E2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57E708-8D2F-4242-B435-1140276E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543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FC604-76D0-417D-B14E-D33E5A959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53A6B6-F736-4E63-880F-8A0986B07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B9C409-1AC9-4EC9-8559-7AD125EAE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50F08F-0ABE-44F5-A146-A27FECEF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E5C880-4328-46A7-B036-58F9C9FBA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4902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0BDF11E-2908-46DD-AECD-6323102C1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99974E4-7795-4128-83F6-0049E7E2E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59377A-4CA7-489B-819C-D4EF3212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B79434-B8FC-4AAA-BF7C-CEC1B9F85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00CF7D-7617-4522-A8C4-1E00B300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231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48ADF-A454-41B4-AF2D-08A616DB8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2A3C36-AA6B-4F0F-B678-9264248E5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B13BC6-6F35-43B2-A1B8-8BAF9B79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EA986C-C2B6-4683-8E35-3E1877F8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A66282-8E81-4E35-9928-A716CB3FE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25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FDD94-B567-4077-917D-C04DB1CCA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ED75A2-D8B9-4102-A052-2103FFA68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AEFC91-1B8C-4C29-96BA-D46EDF164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ABA43C-7FAD-48D9-9293-07FD01A65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713C6C-0B7E-4E47-857C-BCDDAF5E3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5818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6A8908-EC39-4542-80A6-738F2BA9C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BADDED-BAD2-491C-81C5-C9031E7EF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E156C41-7EA9-4B93-B07B-F39F26F94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A4CBFEB-188A-4C8A-AA0A-0DBC563E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151556F-130E-4AFD-B537-F6153CD5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2A484E-19CE-4668-8894-A5BF59A9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476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5BF4AA-7B11-46D2-8A7C-EF8067A7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A46382-F7C9-45A8-9F40-A64D0D432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86901E2-8F1C-4793-982E-545D8C5E9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F9D78A-0D0E-4060-9215-72D265754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54035B8-4B58-4D1C-807B-E6B8E5A75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8328219-8980-4084-9E33-98773229A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24C1B7E-7665-40FC-AB20-91C92629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A88C386-ACD5-40B6-8B20-BF2711CF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049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2214E-32E1-42AD-8471-E7BE964E5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7BFA488-6E78-4C2A-A8D3-A5151C352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D32FB2B-0B80-4C6B-BE4E-DACAE4F2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1088859-7AF9-42CA-A651-5CDF1992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820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A55613F-E6EA-4A1E-AA58-F98DAE0B0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75A32E7-D518-429D-AC31-BEF6725B4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635F03F-D66B-4AC9-B1FB-43692A7C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720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67AC8F-C03B-4AEE-879A-533C179BC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2C3B3C-2B10-4EC4-9393-A39E837F7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893227F-0420-4587-9D38-A78A35668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FFFBDE7-FD44-41FC-9698-5996C024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C3D4D3-AE1A-4629-8BFB-36E40CAE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DA1EA9-E7F1-4600-B17D-C13F27F4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1217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11589-51B9-4F88-84AF-BFA90005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52FD7D7-A878-402D-89F1-82A058891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74C7EB-8466-43E8-A8FB-59AE9C988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52052AA-8744-483C-982F-71BAEA54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1B129A-FC03-473E-A168-544F9AB8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9C0327-B43E-434E-9868-23D4FC39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160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3D8A277-F3D1-4087-B19C-214EF80F7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228CDBE-546A-47D1-8F7E-A5BABCE0B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8CE9CD-D6C4-4507-AA99-12514226B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966D5-A96B-4220-B2C0-5049D0353AC8}" type="datetimeFigureOut">
              <a:rPr lang="nl-BE" smtClean="0"/>
              <a:t>22/04/2020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8D8171-7A10-4A52-BEA0-9AC91D261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9ADAA3-A8AD-4F56-A5DC-3DFDF083D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4F71B-86F6-4E9D-9857-47B0DCA5444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466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nl.wikipedia.org/wiki/Albert_Poels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nl.wikipedia.org/wiki/Lange_Wapper_(reus)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l.wikipedia.org/wiki/Druon_Antigoon" TargetMode="External"/><Relationship Id="rId5" Type="http://schemas.openxmlformats.org/officeDocument/2006/relationships/hyperlink" Target="https://nl.wikipedia.org/wiki/Folklore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7D7918-25B1-42C8-9B92-B232C5DD1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nl-BE" dirty="0">
                <a:solidFill>
                  <a:schemeClr val="bg1"/>
                </a:solidFill>
              </a:rPr>
              <a:t>Antwerpen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Afbeelding 4" descr="Afbeelding met tekening&#10;&#10;Automatisch gegenereerde beschrijving">
            <a:extLst>
              <a:ext uri="{FF2B5EF4-FFF2-40B4-BE49-F238E27FC236}">
                <a16:creationId xmlns:a16="http://schemas.microsoft.com/office/drawing/2014/main" id="{7722F515-94BF-4ABF-B996-FDE7FAEDC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714" y="1411848"/>
            <a:ext cx="4047843" cy="2017152"/>
          </a:xfrm>
          <a:prstGeom prst="rect">
            <a:avLst/>
          </a:prstGeom>
        </p:spPr>
      </p:pic>
      <p:sp>
        <p:nvSpPr>
          <p:cNvPr id="3" name="Ondertitel 2">
            <a:extLst>
              <a:ext uri="{FF2B5EF4-FFF2-40B4-BE49-F238E27FC236}">
                <a16:creationId xmlns:a16="http://schemas.microsoft.com/office/drawing/2014/main" id="{4ABE2CA2-4DDD-4694-8FD9-A5E379A12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3218" y="3851438"/>
            <a:ext cx="4645250" cy="432629"/>
          </a:xfrm>
        </p:spPr>
        <p:txBody>
          <a:bodyPr anchor="t">
            <a:normAutofit/>
          </a:bodyPr>
          <a:lstStyle/>
          <a:p>
            <a:pPr algn="l"/>
            <a:r>
              <a:rPr lang="nl-BE" sz="2000" dirty="0">
                <a:solidFill>
                  <a:srgbClr val="FF0000"/>
                </a:solidFill>
              </a:rPr>
              <a:t>Dit is het logo van Antwerpen</a:t>
            </a:r>
          </a:p>
        </p:txBody>
      </p:sp>
    </p:spTree>
    <p:extLst>
      <p:ext uri="{BB962C8B-B14F-4D97-AF65-F5344CB8AC3E}">
        <p14:creationId xmlns:p14="http://schemas.microsoft.com/office/powerpoint/2010/main" val="108447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5F495-3E3B-404B-88EA-1CFA9677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Bezienswaardigheden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B8B02E2-D8C0-4BA9-A806-7243F159B9E5}"/>
              </a:ext>
            </a:extLst>
          </p:cNvPr>
          <p:cNvSpPr txBox="1"/>
          <p:nvPr/>
        </p:nvSpPr>
        <p:spPr>
          <a:xfrm>
            <a:off x="838200" y="1690688"/>
            <a:ext cx="9644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BE" dirty="0"/>
              <a:t>Het steen</a:t>
            </a:r>
          </a:p>
          <a:p>
            <a:pPr marL="342900" indent="-342900">
              <a:buAutoNum type="arabicPeriod"/>
            </a:pPr>
            <a:r>
              <a:rPr lang="nl-BE" dirty="0"/>
              <a:t>Het Mas</a:t>
            </a:r>
          </a:p>
          <a:p>
            <a:pPr marL="342900" indent="-342900">
              <a:buAutoNum type="arabicPeriod"/>
            </a:pPr>
            <a:r>
              <a:rPr lang="nl-BE" dirty="0"/>
              <a:t>Het Centraal Station</a:t>
            </a:r>
          </a:p>
        </p:txBody>
      </p:sp>
    </p:spTree>
    <p:extLst>
      <p:ext uri="{BB962C8B-B14F-4D97-AF65-F5344CB8AC3E}">
        <p14:creationId xmlns:p14="http://schemas.microsoft.com/office/powerpoint/2010/main" val="40715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531BD-C4D4-4B41-BAD6-307A86C4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709" y="254260"/>
            <a:ext cx="4595071" cy="8711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/>
              <a:t>Het </a:t>
            </a:r>
            <a:r>
              <a:rPr lang="en-US" dirty="0" err="1"/>
              <a:t>steen</a:t>
            </a:r>
            <a:endParaRPr lang="en-US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4D95244-D4CE-4C05-BEB1-D1B24DB07EAE}"/>
              </a:ext>
            </a:extLst>
          </p:cNvPr>
          <p:cNvSpPr txBox="1"/>
          <p:nvPr/>
        </p:nvSpPr>
        <p:spPr>
          <a:xfrm>
            <a:off x="794708" y="1152213"/>
            <a:ext cx="4595071" cy="1645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Het </a:t>
            </a:r>
            <a:r>
              <a:rPr lang="en-US" sz="2000" dirty="0" err="1"/>
              <a:t>steen</a:t>
            </a:r>
            <a:r>
              <a:rPr lang="en-US" sz="2000" dirty="0"/>
              <a:t> is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burcht</a:t>
            </a:r>
            <a:r>
              <a:rPr lang="en-US" sz="2000" dirty="0"/>
              <a:t>, </a:t>
            </a:r>
            <a:r>
              <a:rPr lang="en-US" sz="2000" dirty="0" err="1"/>
              <a:t>gebouwd</a:t>
            </a:r>
            <a:r>
              <a:rPr lang="en-US" sz="2000" dirty="0"/>
              <a:t> </a:t>
            </a:r>
            <a:r>
              <a:rPr lang="en-US" sz="2000" dirty="0" err="1"/>
              <a:t>tussen</a:t>
            </a:r>
            <a:r>
              <a:rPr lang="en-US" sz="2000" dirty="0"/>
              <a:t> 1200-1225. Het was </a:t>
            </a:r>
            <a:r>
              <a:rPr lang="en-US" sz="2000" dirty="0" err="1"/>
              <a:t>oorspronkelijk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poortgebouw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later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gevangenis</a:t>
            </a:r>
            <a:r>
              <a:rPr lang="en-US" sz="2000" dirty="0"/>
              <a:t>.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wordt</a:t>
            </a:r>
            <a:r>
              <a:rPr lang="en-US" sz="2000" dirty="0"/>
              <a:t> nu </a:t>
            </a:r>
            <a:r>
              <a:rPr lang="en-US" sz="2000" dirty="0" err="1"/>
              <a:t>gerestaureerd</a:t>
            </a:r>
            <a:r>
              <a:rPr lang="en-US" sz="2000" dirty="0"/>
              <a:t> tot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onthaalcentrum</a:t>
            </a:r>
            <a:r>
              <a:rPr lang="en-US" sz="2000" dirty="0"/>
              <a:t> </a:t>
            </a:r>
            <a:r>
              <a:rPr lang="en-US" sz="2000" dirty="0" err="1"/>
              <a:t>voor</a:t>
            </a:r>
            <a:r>
              <a:rPr lang="en-US" sz="2000" dirty="0"/>
              <a:t> </a:t>
            </a:r>
            <a:r>
              <a:rPr lang="en-US" sz="2000" dirty="0" err="1"/>
              <a:t>toeristen</a:t>
            </a:r>
            <a:r>
              <a:rPr lang="en-US" sz="2000" dirty="0"/>
              <a:t>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3713C1-2FB2-413B-BF91-3AE41726F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0991" y="3474720"/>
            <a:ext cx="6100914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0795B4D-5022-4A7F-A01D-8D880B7CD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9584" y="0"/>
            <a:ext cx="6192415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D19018-DE7C-4796-ADF2-AD2EB0FC0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3002281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Afbeelding 10" descr="Afbeelding met houten, gebouw, staand, zitten&#10;&#10;Automatisch gegenereerde beschrijving">
            <a:extLst>
              <a:ext uri="{FF2B5EF4-FFF2-40B4-BE49-F238E27FC236}">
                <a16:creationId xmlns:a16="http://schemas.microsoft.com/office/drawing/2014/main" id="{1B3512A5-0FCF-4DC1-9AD1-0DA96060A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998" y="321734"/>
            <a:ext cx="1678136" cy="2739814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B1A0A2C2-4F85-44AF-8708-8DCA4B550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9624" y="0"/>
            <a:ext cx="3002281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Afbeelding 7" descr="Afbeelding met buiten, gebouw, beeld, man&#10;&#10;Automatisch gegenereerde beschrijving">
            <a:extLst>
              <a:ext uri="{FF2B5EF4-FFF2-40B4-BE49-F238E27FC236}">
                <a16:creationId xmlns:a16="http://schemas.microsoft.com/office/drawing/2014/main" id="{19145CB5-7AB4-4E01-A7C3-E6B9F9FEF7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765" y="321734"/>
            <a:ext cx="1794336" cy="2739814"/>
          </a:xfrm>
          <a:prstGeom prst="rect">
            <a:avLst/>
          </a:prstGeom>
        </p:spPr>
      </p:pic>
      <p:pic>
        <p:nvPicPr>
          <p:cNvPr id="5" name="Tijdelijke aanduiding voor inhoud 4" descr="Afbeelding met gebouw, buiten, gras, bank&#10;&#10;Automatisch gegenereerde beschrijving">
            <a:extLst>
              <a:ext uri="{FF2B5EF4-FFF2-40B4-BE49-F238E27FC236}">
                <a16:creationId xmlns:a16="http://schemas.microsoft.com/office/drawing/2014/main" id="{608E38E2-F24C-43D9-A940-BCA5ED0A8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127" y="3796452"/>
            <a:ext cx="4591745" cy="2559898"/>
          </a:xfrm>
          <a:prstGeom prst="rect">
            <a:avLst/>
          </a:prstGeom>
        </p:spPr>
      </p:pic>
      <p:sp>
        <p:nvSpPr>
          <p:cNvPr id="19" name="Titel 1">
            <a:extLst>
              <a:ext uri="{FF2B5EF4-FFF2-40B4-BE49-F238E27FC236}">
                <a16:creationId xmlns:a16="http://schemas.microsoft.com/office/drawing/2014/main" id="{5160CFB9-6E88-4A71-A719-E092F762EB97}"/>
              </a:ext>
            </a:extLst>
          </p:cNvPr>
          <p:cNvSpPr txBox="1">
            <a:spLocks/>
          </p:cNvSpPr>
          <p:nvPr/>
        </p:nvSpPr>
        <p:spPr>
          <a:xfrm>
            <a:off x="883932" y="2858450"/>
            <a:ext cx="4595071" cy="12325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/>
              <a:t>Druon</a:t>
            </a:r>
            <a:r>
              <a:rPr lang="en-US" dirty="0"/>
              <a:t> </a:t>
            </a:r>
            <a:r>
              <a:rPr lang="en-US" dirty="0" err="1"/>
              <a:t>Antigoon</a:t>
            </a:r>
            <a:r>
              <a:rPr lang="en-US" dirty="0"/>
              <a:t> 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lange</a:t>
            </a:r>
            <a:r>
              <a:rPr lang="en-US" dirty="0"/>
              <a:t> </a:t>
            </a:r>
            <a:r>
              <a:rPr lang="en-US" dirty="0" err="1"/>
              <a:t>wapper</a:t>
            </a:r>
            <a:r>
              <a:rPr lang="en-US" dirty="0"/>
              <a:t> 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A7AF1B62-5F4C-463A-A7DE-24465A8B10CD}"/>
              </a:ext>
            </a:extLst>
          </p:cNvPr>
          <p:cNvSpPr/>
          <p:nvPr/>
        </p:nvSpPr>
        <p:spPr>
          <a:xfrm>
            <a:off x="647923" y="4289197"/>
            <a:ext cx="4888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0" i="0" u="none" strike="noStrike" dirty="0">
                <a:effectLst/>
              </a:rPr>
              <a:t>Volgens Antwerpse </a:t>
            </a:r>
            <a:r>
              <a:rPr lang="nl-NL" sz="2000" b="0" i="0" u="none" strike="noStrike" dirty="0">
                <a:effectLst/>
                <a:hlinkClick r:id="rId5" tooltip="Folklo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folklore</a:t>
            </a:r>
            <a:r>
              <a:rPr lang="nl-NL" sz="2000" b="0" i="0" u="none" strike="noStrike" dirty="0">
                <a:effectLst/>
              </a:rPr>
              <a:t> woonden de reuzen </a:t>
            </a:r>
            <a:r>
              <a:rPr lang="nl-NL" sz="2000" b="0" i="0" u="none" strike="noStrike" dirty="0" err="1">
                <a:effectLst/>
                <a:hlinkClick r:id="rId6" tooltip="Druon Antigo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Druon</a:t>
            </a:r>
            <a:r>
              <a:rPr lang="nl-NL" sz="2000" b="0" i="0" u="none" strike="noStrike" dirty="0">
                <a:effectLst/>
                <a:hlinkClick r:id="rId6" tooltip="Druon Antigo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nl-NL" sz="2000" b="0" i="0" u="none" strike="noStrike" dirty="0" err="1">
                <a:effectLst/>
                <a:hlinkClick r:id="rId6" tooltip="Druon Antigo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Antigoon</a:t>
            </a:r>
            <a:r>
              <a:rPr lang="nl-NL" sz="2000" b="0" i="0" u="none" strike="noStrike" dirty="0">
                <a:effectLst/>
              </a:rPr>
              <a:t> en </a:t>
            </a:r>
            <a:r>
              <a:rPr lang="nl-NL" sz="2000" b="0" i="0" u="none" strike="noStrike" dirty="0">
                <a:effectLst/>
                <a:hlinkClick r:id="rId7" tooltip="Lange Wapper (reu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Lange Wapper</a:t>
            </a:r>
            <a:r>
              <a:rPr lang="nl-NL" sz="2000" b="0" i="0" u="none" strike="noStrike" dirty="0">
                <a:effectLst/>
              </a:rPr>
              <a:t> vroeger in Het Steen. Sinds 1963 staat er van de laatste dan ook een door </a:t>
            </a:r>
            <a:r>
              <a:rPr lang="nl-NL" sz="2000" b="0" i="0" u="none" strike="noStrike" dirty="0">
                <a:effectLst/>
                <a:hlinkClick r:id="rId8" tooltip="Albert Poel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Albert Poels</a:t>
            </a:r>
            <a:r>
              <a:rPr lang="nl-NL" sz="2000" b="0" i="0" u="none" strike="noStrike" dirty="0">
                <a:effectLst/>
              </a:rPr>
              <a:t> ontworpen standbeeld aan de ingang van het Steen. </a:t>
            </a:r>
          </a:p>
        </p:txBody>
      </p:sp>
    </p:spTree>
    <p:extLst>
      <p:ext uri="{BB962C8B-B14F-4D97-AF65-F5344CB8AC3E}">
        <p14:creationId xmlns:p14="http://schemas.microsoft.com/office/powerpoint/2010/main" val="55373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 descr="Afbeelding met water, buiten, boot, gebouw&#10;&#10;Automatisch gegenereerde beschrijving">
            <a:extLst>
              <a:ext uri="{FF2B5EF4-FFF2-40B4-BE49-F238E27FC236}">
                <a16:creationId xmlns:a16="http://schemas.microsoft.com/office/drawing/2014/main" id="{AAC48C13-87EA-422F-A049-F582CFDC70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14" r="-2" b="21797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7" name="Afbeelding 6" descr="Afbeelding met buiten, gebouw, water, rivier&#10;&#10;Automatisch gegenereerde beschrijving">
            <a:extLst>
              <a:ext uri="{FF2B5EF4-FFF2-40B4-BE49-F238E27FC236}">
                <a16:creationId xmlns:a16="http://schemas.microsoft.com/office/drawing/2014/main" id="{1A1E8BC7-FCE8-4FDF-8C15-C841797A8E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6" r="-2" b="21537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2BDA87-03FC-4064-84CB-07F267833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859536"/>
            <a:ext cx="4832802" cy="1243584"/>
          </a:xfrm>
        </p:spPr>
        <p:txBody>
          <a:bodyPr>
            <a:normAutofit/>
          </a:bodyPr>
          <a:lstStyle/>
          <a:p>
            <a:r>
              <a:rPr lang="nl-BE" sz="3400" b="1" dirty="0"/>
              <a:t>MAS en Het Eilandje</a:t>
            </a:r>
            <a:endParaRPr lang="nl-BE" sz="34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AD5818-A9DD-47E0-9974-07901EF8C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512611"/>
            <a:ext cx="4832803" cy="366435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/>
              <a:t>Het MAS is meer dan een museum. Het is een indrukwekkend pakhuis midden in de bruisende wijk 'het Eilandje'. Een wandelboulevard met metershoge glaspartijen leidt je er 60 meter hoog. </a:t>
            </a:r>
          </a:p>
          <a:p>
            <a:pPr marL="0" indent="0">
              <a:buNone/>
            </a:pPr>
            <a:r>
              <a:rPr lang="nl-NL" dirty="0"/>
              <a:t>Op elke verdieping wacht je een nieuw verhaal over Antwerpen, de stroom, de haven en de wereld. </a:t>
            </a:r>
          </a:p>
          <a:p>
            <a:pPr marL="0" indent="0">
              <a:buNone/>
            </a:pPr>
            <a:r>
              <a:rPr lang="nl-NL" dirty="0"/>
              <a:t>De collectie van 500.000 museumstukken </a:t>
            </a:r>
          </a:p>
          <a:p>
            <a:pPr marL="0" indent="0">
              <a:buNone/>
            </a:pPr>
            <a:r>
              <a:rPr lang="nl-NL" dirty="0"/>
              <a:t>op de 10de verdieping geniet je van een 360 graden panorama over de stad, de haven en de stroom. </a:t>
            </a:r>
          </a:p>
          <a:p>
            <a:pPr marL="0" indent="0">
              <a:buNone/>
            </a:pPr>
            <a:r>
              <a:rPr lang="nl-NL" sz="2000" dirty="0"/>
              <a:t> </a:t>
            </a: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249734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DEE5C6BA-FE2A-4C38-8D88-E70C06E54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53E66F28-0926-4CFB-BDAB-646CAB184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047FBA8-41C4-4561-8A02-34E59824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nl-BE">
                <a:solidFill>
                  <a:srgbClr val="000000"/>
                </a:solidFill>
              </a:rPr>
              <a:t>Centraal Station</a:t>
            </a:r>
          </a:p>
        </p:txBody>
      </p:sp>
      <p:sp>
        <p:nvSpPr>
          <p:cNvPr id="75" name="Freeform 60">
            <a:extLst>
              <a:ext uri="{FF2B5EF4-FFF2-40B4-BE49-F238E27FC236}">
                <a16:creationId xmlns:a16="http://schemas.microsoft.com/office/drawing/2014/main" id="{DE9FA85F-F0FB-4952-A05F-04CC67B18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3099" y="1"/>
            <a:ext cx="3960192" cy="2251543"/>
          </a:xfrm>
          <a:custGeom>
            <a:avLst/>
            <a:gdLst>
              <a:gd name="connsiteX0" fmla="*/ 20753 w 3960192"/>
              <a:gd name="connsiteY0" fmla="*/ 0 h 2251543"/>
              <a:gd name="connsiteX1" fmla="*/ 3939439 w 3960192"/>
              <a:gd name="connsiteY1" fmla="*/ 0 h 2251543"/>
              <a:gd name="connsiteX2" fmla="*/ 3949969 w 3960192"/>
              <a:gd name="connsiteY2" fmla="*/ 68994 h 2251543"/>
              <a:gd name="connsiteX3" fmla="*/ 3960192 w 3960192"/>
              <a:gd name="connsiteY3" fmla="*/ 271447 h 2251543"/>
              <a:gd name="connsiteX4" fmla="*/ 1980096 w 3960192"/>
              <a:gd name="connsiteY4" fmla="*/ 2251543 h 2251543"/>
              <a:gd name="connsiteX5" fmla="*/ 0 w 3960192"/>
              <a:gd name="connsiteY5" fmla="*/ 271447 h 2251543"/>
              <a:gd name="connsiteX6" fmla="*/ 10223 w 3960192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251543">
                <a:moveTo>
                  <a:pt x="20753" y="0"/>
                </a:moveTo>
                <a:lnTo>
                  <a:pt x="3939439" y="0"/>
                </a:lnTo>
                <a:lnTo>
                  <a:pt x="3949969" y="68994"/>
                </a:lnTo>
                <a:cubicBezTo>
                  <a:pt x="3956729" y="135559"/>
                  <a:pt x="3960192" y="203099"/>
                  <a:pt x="3960192" y="271447"/>
                </a:cubicBezTo>
                <a:cubicBezTo>
                  <a:pt x="3960192" y="1365024"/>
                  <a:pt x="3073673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3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Afbeelding 4" descr="Afbeelding met gebouw, groot, klok, bagage&#10;&#10;Automatisch gegenereerde beschrijving">
            <a:extLst>
              <a:ext uri="{FF2B5EF4-FFF2-40B4-BE49-F238E27FC236}">
                <a16:creationId xmlns:a16="http://schemas.microsoft.com/office/drawing/2014/main" id="{D8CDB2BB-3143-4F9A-8AE3-D32E92ED212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6" b="2625"/>
          <a:stretch/>
        </p:blipFill>
        <p:spPr>
          <a:xfrm>
            <a:off x="6632714" y="1"/>
            <a:ext cx="3674754" cy="2106932"/>
          </a:xfrm>
          <a:custGeom>
            <a:avLst/>
            <a:gdLst/>
            <a:ahLst/>
            <a:cxnLst/>
            <a:rect l="l" t="t" r="r" b="b"/>
            <a:pathLst>
              <a:path w="3674754" h="2106932">
                <a:moveTo>
                  <a:pt x="21954" y="0"/>
                </a:moveTo>
                <a:lnTo>
                  <a:pt x="3652800" y="0"/>
                </a:lnTo>
                <a:lnTo>
                  <a:pt x="3665268" y="81694"/>
                </a:lnTo>
                <a:cubicBezTo>
                  <a:pt x="3671541" y="143461"/>
                  <a:pt x="3674754" y="206133"/>
                  <a:pt x="3674754" y="269555"/>
                </a:cubicBezTo>
                <a:cubicBezTo>
                  <a:pt x="3674754" y="1284311"/>
                  <a:pt x="2852132" y="2106932"/>
                  <a:pt x="1837377" y="2106932"/>
                </a:cubicBezTo>
                <a:cubicBezTo>
                  <a:pt x="822622" y="2106932"/>
                  <a:pt x="0" y="1284311"/>
                  <a:pt x="0" y="269555"/>
                </a:cubicBezTo>
                <a:cubicBezTo>
                  <a:pt x="0" y="206133"/>
                  <a:pt x="3214" y="143461"/>
                  <a:pt x="9486" y="81694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289797-0DC3-4A5C-BDD2-8F37CA1CA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nl-NL" sz="2000">
                <a:solidFill>
                  <a:srgbClr val="000000"/>
                </a:solidFill>
              </a:rPr>
              <a:t>Mooiste ter wereld</a:t>
            </a:r>
          </a:p>
          <a:p>
            <a:r>
              <a:rPr lang="nl-NL" sz="2000">
                <a:solidFill>
                  <a:srgbClr val="000000"/>
                </a:solidFill>
              </a:rPr>
              <a:t>Het station werd al meermaals verkozen tot één van de mooiste ter wereld</a:t>
            </a:r>
          </a:p>
          <a:p>
            <a:endParaRPr lang="nl-BE" sz="2000">
              <a:solidFill>
                <a:srgbClr val="000000"/>
              </a:solidFill>
            </a:endParaRPr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id="{FEBD362A-CC27-47D9-8FC3-A5E91BA0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5296" y="2922177"/>
            <a:ext cx="4956705" cy="3945299"/>
          </a:xfrm>
          <a:custGeom>
            <a:avLst/>
            <a:gdLst>
              <a:gd name="connsiteX0" fmla="*/ 2718646 w 4956705"/>
              <a:gd name="connsiteY0" fmla="*/ 0 h 3945299"/>
              <a:gd name="connsiteX1" fmla="*/ 4816486 w 4956705"/>
              <a:gd name="connsiteY1" fmla="*/ 989335 h 3945299"/>
              <a:gd name="connsiteX2" fmla="*/ 4956705 w 4956705"/>
              <a:gd name="connsiteY2" fmla="*/ 1176848 h 3945299"/>
              <a:gd name="connsiteX3" fmla="*/ 4956705 w 4956705"/>
              <a:gd name="connsiteY3" fmla="*/ 3945299 h 3945299"/>
              <a:gd name="connsiteX4" fmla="*/ 294783 w 4956705"/>
              <a:gd name="connsiteY4" fmla="*/ 3945299 h 3945299"/>
              <a:gd name="connsiteX5" fmla="*/ 213645 w 4956705"/>
              <a:gd name="connsiteY5" fmla="*/ 3776866 h 3945299"/>
              <a:gd name="connsiteX6" fmla="*/ 0 w 4956705"/>
              <a:gd name="connsiteY6" fmla="*/ 2718646 h 3945299"/>
              <a:gd name="connsiteX7" fmla="*/ 2718646 w 4956705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56705" h="3945299">
                <a:moveTo>
                  <a:pt x="2718646" y="0"/>
                </a:moveTo>
                <a:cubicBezTo>
                  <a:pt x="3563221" y="0"/>
                  <a:pt x="4317846" y="385123"/>
                  <a:pt x="4816486" y="989335"/>
                </a:cubicBezTo>
                <a:lnTo>
                  <a:pt x="4956705" y="1176848"/>
                </a:lnTo>
                <a:lnTo>
                  <a:pt x="4956705" y="3945299"/>
                </a:lnTo>
                <a:lnTo>
                  <a:pt x="294783" y="3945299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Afbeeldingsresultaten voor antwerpen bezienswaardigheden station">
            <a:extLst>
              <a:ext uri="{FF2B5EF4-FFF2-40B4-BE49-F238E27FC236}">
                <a16:creationId xmlns:a16="http://schemas.microsoft.com/office/drawing/2014/main" id="{BE446ADE-C09C-417B-9AFA-D4C55A7C4D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0938"/>
          <a:stretch/>
        </p:blipFill>
        <p:spPr bwMode="auto">
          <a:xfrm>
            <a:off x="7399326" y="3086207"/>
            <a:ext cx="4792674" cy="3781268"/>
          </a:xfrm>
          <a:custGeom>
            <a:avLst/>
            <a:gdLst/>
            <a:ahLst/>
            <a:cxnLst/>
            <a:rect l="l" t="t" r="r" b="b"/>
            <a:pathLst>
              <a:path w="4792674" h="3781268">
                <a:moveTo>
                  <a:pt x="2554615" y="0"/>
                </a:moveTo>
                <a:cubicBezTo>
                  <a:pt x="3436412" y="0"/>
                  <a:pt x="4213859" y="446774"/>
                  <a:pt x="4672942" y="1126306"/>
                </a:cubicBezTo>
                <a:lnTo>
                  <a:pt x="4792674" y="1323391"/>
                </a:lnTo>
                <a:lnTo>
                  <a:pt x="4792674" y="3781268"/>
                </a:lnTo>
                <a:lnTo>
                  <a:pt x="313779" y="3781268"/>
                </a:lnTo>
                <a:lnTo>
                  <a:pt x="308328" y="3772297"/>
                </a:lnTo>
                <a:cubicBezTo>
                  <a:pt x="111694" y="3410325"/>
                  <a:pt x="0" y="2995514"/>
                  <a:pt x="0" y="2554615"/>
                </a:cubicBezTo>
                <a:cubicBezTo>
                  <a:pt x="0" y="1143740"/>
                  <a:pt x="1143740" y="0"/>
                  <a:pt x="255461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9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A0A645-1121-40D9-ADAC-5869E5E25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8" y="1396289"/>
            <a:ext cx="5712824" cy="1325563"/>
          </a:xfrm>
        </p:spPr>
        <p:txBody>
          <a:bodyPr>
            <a:normAutofit/>
          </a:bodyPr>
          <a:lstStyle/>
          <a:p>
            <a:r>
              <a:rPr lang="nl-BE" dirty="0"/>
              <a:t>Lekkernijen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4D1602-9777-46FE-BF7A-12CEA40EF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871982"/>
            <a:ext cx="4558309" cy="3181684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BE" sz="1800" dirty="0"/>
              <a:t>Frietjes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BE" sz="1800" dirty="0"/>
              <a:t>Antwerpse handjes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BE" sz="1800" dirty="0"/>
              <a:t>Bier De </a:t>
            </a:r>
            <a:r>
              <a:rPr lang="nl-BE" sz="1800" dirty="0" err="1"/>
              <a:t>Koninck</a:t>
            </a:r>
            <a:r>
              <a:rPr lang="nl-BE" sz="1800" dirty="0"/>
              <a:t> -  Bolleke</a:t>
            </a:r>
          </a:p>
        </p:txBody>
      </p:sp>
      <p:sp>
        <p:nvSpPr>
          <p:cNvPr id="2052" name="Oval 70">
            <a:extLst>
              <a:ext uri="{FF2B5EF4-FFF2-40B4-BE49-F238E27FC236}">
                <a16:creationId xmlns:a16="http://schemas.microsoft.com/office/drawing/2014/main" id="{C99A8FB7-A79B-4BC9-9D56-B79587F6A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04761" y="2650637"/>
            <a:ext cx="3118104" cy="311810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B23893E2-3349-46D7-A7AA-B9E447957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96859" y="0"/>
            <a:ext cx="4198060" cy="3650200"/>
          </a:xfrm>
          <a:custGeom>
            <a:avLst/>
            <a:gdLst>
              <a:gd name="connsiteX0" fmla="*/ 262846 w 4198060"/>
              <a:gd name="connsiteY0" fmla="*/ 0 h 3650200"/>
              <a:gd name="connsiteX1" fmla="*/ 4198060 w 4198060"/>
              <a:gd name="connsiteY1" fmla="*/ 0 h 3650200"/>
              <a:gd name="connsiteX2" fmla="*/ 4198060 w 4198060"/>
              <a:gd name="connsiteY2" fmla="*/ 3021648 h 3650200"/>
              <a:gd name="connsiteX3" fmla="*/ 4142653 w 4198060"/>
              <a:gd name="connsiteY3" fmla="*/ 3072005 h 3650200"/>
              <a:gd name="connsiteX4" fmla="*/ 2532040 w 4198060"/>
              <a:gd name="connsiteY4" fmla="*/ 3650200 h 3650200"/>
              <a:gd name="connsiteX5" fmla="*/ 0 w 4198060"/>
              <a:gd name="connsiteY5" fmla="*/ 1118160 h 3650200"/>
              <a:gd name="connsiteX6" fmla="*/ 198981 w 4198060"/>
              <a:gd name="connsiteY6" fmla="*/ 132576 h 365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8060" h="3650200">
                <a:moveTo>
                  <a:pt x="262846" y="0"/>
                </a:moveTo>
                <a:lnTo>
                  <a:pt x="4198060" y="0"/>
                </a:lnTo>
                <a:lnTo>
                  <a:pt x="4198060" y="3021648"/>
                </a:lnTo>
                <a:lnTo>
                  <a:pt x="4142653" y="3072005"/>
                </a:lnTo>
                <a:cubicBezTo>
                  <a:pt x="3704967" y="3433216"/>
                  <a:pt x="3143843" y="3650200"/>
                  <a:pt x="2532040" y="3650200"/>
                </a:cubicBezTo>
                <a:cubicBezTo>
                  <a:pt x="1133633" y="3650200"/>
                  <a:pt x="0" y="2516567"/>
                  <a:pt x="0" y="1118160"/>
                </a:cubicBezTo>
                <a:cubicBezTo>
                  <a:pt x="0" y="768558"/>
                  <a:pt x="70852" y="435505"/>
                  <a:pt x="198981" y="132576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Afbeelding 8" descr="Afbeelding met wijn, fles, tafel, zitten&#10;&#10;Automatisch gegenereerde beschrijving">
            <a:extLst>
              <a:ext uri="{FF2B5EF4-FFF2-40B4-BE49-F238E27FC236}">
                <a16:creationId xmlns:a16="http://schemas.microsoft.com/office/drawing/2014/main" id="{613C12AD-5D9F-409B-9184-A061111C48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49" r="2" b="9289"/>
          <a:stretch/>
        </p:blipFill>
        <p:spPr>
          <a:xfrm>
            <a:off x="5969353" y="2815228"/>
            <a:ext cx="2788920" cy="2788920"/>
          </a:xfrm>
          <a:custGeom>
            <a:avLst/>
            <a:gdLst/>
            <a:ahLst/>
            <a:cxnLst/>
            <a:rect l="l" t="t" r="r" b="b"/>
            <a:pathLst>
              <a:path w="2880360" h="2880360">
                <a:moveTo>
                  <a:pt x="1440180" y="0"/>
                </a:moveTo>
                <a:cubicBezTo>
                  <a:pt x="2235569" y="0"/>
                  <a:pt x="2880360" y="644791"/>
                  <a:pt x="2880360" y="1440180"/>
                </a:cubicBezTo>
                <a:cubicBezTo>
                  <a:pt x="2880360" y="2235569"/>
                  <a:pt x="2235569" y="2880360"/>
                  <a:pt x="1440180" y="2880360"/>
                </a:cubicBezTo>
                <a:cubicBezTo>
                  <a:pt x="644791" y="2880360"/>
                  <a:pt x="0" y="2235569"/>
                  <a:pt x="0" y="1440180"/>
                </a:cubicBezTo>
                <a:cubicBezTo>
                  <a:pt x="0" y="644791"/>
                  <a:pt x="644791" y="0"/>
                  <a:pt x="1440180" y="0"/>
                </a:cubicBezTo>
                <a:close/>
              </a:path>
            </a:pathLst>
          </a:custGeom>
        </p:spPr>
      </p:pic>
      <p:pic>
        <p:nvPicPr>
          <p:cNvPr id="2050" name="Picture 2" descr="Afbeeldingsresultaten voor antwerpse handjes">
            <a:extLst>
              <a:ext uri="{FF2B5EF4-FFF2-40B4-BE49-F238E27FC236}">
                <a16:creationId xmlns:a16="http://schemas.microsoft.com/office/drawing/2014/main" id="{84F2B721-D947-4632-830B-E7D1FFD9E5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9" r="5222"/>
          <a:stretch/>
        </p:blipFill>
        <p:spPr bwMode="auto">
          <a:xfrm>
            <a:off x="8160603" y="2"/>
            <a:ext cx="4034316" cy="3486455"/>
          </a:xfrm>
          <a:custGeom>
            <a:avLst/>
            <a:gdLst/>
            <a:ahLst/>
            <a:cxnLst/>
            <a:rect l="l" t="t" r="r" b="b"/>
            <a:pathLst>
              <a:path w="4034316" h="3486455">
                <a:moveTo>
                  <a:pt x="280681" y="0"/>
                </a:moveTo>
                <a:lnTo>
                  <a:pt x="4034316" y="0"/>
                </a:lnTo>
                <a:lnTo>
                  <a:pt x="4034316" y="2800630"/>
                </a:lnTo>
                <a:lnTo>
                  <a:pt x="3874752" y="2945652"/>
                </a:lnTo>
                <a:cubicBezTo>
                  <a:pt x="3465371" y="3283503"/>
                  <a:pt x="2940535" y="3486455"/>
                  <a:pt x="2368296" y="3486455"/>
                </a:cubicBezTo>
                <a:cubicBezTo>
                  <a:pt x="1060322" y="3486455"/>
                  <a:pt x="0" y="2426133"/>
                  <a:pt x="0" y="1118159"/>
                </a:cubicBezTo>
                <a:cubicBezTo>
                  <a:pt x="0" y="791166"/>
                  <a:pt x="66270" y="479650"/>
                  <a:pt x="186113" y="196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2B7592FE-10D1-4664-B623-353F47C8D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8132" y="4032250"/>
            <a:ext cx="3303868" cy="2825750"/>
          </a:xfrm>
          <a:custGeom>
            <a:avLst/>
            <a:gdLst>
              <a:gd name="connsiteX0" fmla="*/ 1888600 w 3303868"/>
              <a:gd name="connsiteY0" fmla="*/ 0 h 2825750"/>
              <a:gd name="connsiteX1" fmla="*/ 3224042 w 3303868"/>
              <a:gd name="connsiteY1" fmla="*/ 553158 h 2825750"/>
              <a:gd name="connsiteX2" fmla="*/ 3303868 w 3303868"/>
              <a:gd name="connsiteY2" fmla="*/ 640989 h 2825750"/>
              <a:gd name="connsiteX3" fmla="*/ 3303868 w 3303868"/>
              <a:gd name="connsiteY3" fmla="*/ 2825750 h 2825750"/>
              <a:gd name="connsiteX4" fmla="*/ 250380 w 3303868"/>
              <a:gd name="connsiteY4" fmla="*/ 2825750 h 2825750"/>
              <a:gd name="connsiteX5" fmla="*/ 227944 w 3303868"/>
              <a:gd name="connsiteY5" fmla="*/ 2788819 h 2825750"/>
              <a:gd name="connsiteX6" fmla="*/ 0 w 3303868"/>
              <a:gd name="connsiteY6" fmla="*/ 1888600 h 2825750"/>
              <a:gd name="connsiteX7" fmla="*/ 1888600 w 3303868"/>
              <a:gd name="connsiteY7" fmla="*/ 0 h 282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3868" h="2825750">
                <a:moveTo>
                  <a:pt x="1888600" y="0"/>
                </a:moveTo>
                <a:cubicBezTo>
                  <a:pt x="2410123" y="0"/>
                  <a:pt x="2882273" y="211389"/>
                  <a:pt x="3224042" y="553158"/>
                </a:cubicBezTo>
                <a:lnTo>
                  <a:pt x="3303868" y="640989"/>
                </a:lnTo>
                <a:lnTo>
                  <a:pt x="3303868" y="2825750"/>
                </a:lnTo>
                <a:lnTo>
                  <a:pt x="250380" y="2825750"/>
                </a:lnTo>
                <a:lnTo>
                  <a:pt x="227944" y="2788819"/>
                </a:lnTo>
                <a:cubicBezTo>
                  <a:pt x="82574" y="2521217"/>
                  <a:pt x="0" y="2214552"/>
                  <a:pt x="0" y="1888600"/>
                </a:cubicBezTo>
                <a:cubicBezTo>
                  <a:pt x="0" y="845555"/>
                  <a:pt x="845555" y="0"/>
                  <a:pt x="188860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Afbeelding 6" descr="Afbeelding met voedsel, pasta, tekening, boterham&#10;&#10;Automatisch gegenereerde beschrijving">
            <a:extLst>
              <a:ext uri="{FF2B5EF4-FFF2-40B4-BE49-F238E27FC236}">
                <a16:creationId xmlns:a16="http://schemas.microsoft.com/office/drawing/2014/main" id="{189FDAD8-FEEE-4D63-94E9-EA8ADC0AB94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r="11570"/>
          <a:stretch/>
        </p:blipFill>
        <p:spPr>
          <a:xfrm>
            <a:off x="9053088" y="4197217"/>
            <a:ext cx="3138912" cy="2660795"/>
          </a:xfrm>
          <a:custGeom>
            <a:avLst/>
            <a:gdLst/>
            <a:ahLst/>
            <a:cxnLst/>
            <a:rect l="l" t="t" r="r" b="b"/>
            <a:pathLst>
              <a:path w="3138912" h="2660795">
                <a:moveTo>
                  <a:pt x="1723644" y="0"/>
                </a:moveTo>
                <a:cubicBezTo>
                  <a:pt x="2259111" y="0"/>
                  <a:pt x="2737550" y="244172"/>
                  <a:pt x="3053691" y="627247"/>
                </a:cubicBezTo>
                <a:lnTo>
                  <a:pt x="3138912" y="741211"/>
                </a:lnTo>
                <a:lnTo>
                  <a:pt x="3138912" y="2660795"/>
                </a:lnTo>
                <a:lnTo>
                  <a:pt x="278239" y="2660795"/>
                </a:lnTo>
                <a:lnTo>
                  <a:pt x="208035" y="2545235"/>
                </a:lnTo>
                <a:cubicBezTo>
                  <a:pt x="75362" y="2301006"/>
                  <a:pt x="0" y="2021126"/>
                  <a:pt x="0" y="1723644"/>
                </a:cubicBezTo>
                <a:cubicBezTo>
                  <a:pt x="0" y="771702"/>
                  <a:pt x="771702" y="0"/>
                  <a:pt x="172364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60378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Afbeeldingsresultaten voor antwerpse zoo">
            <a:extLst>
              <a:ext uri="{FF2B5EF4-FFF2-40B4-BE49-F238E27FC236}">
                <a16:creationId xmlns:a16="http://schemas.microsoft.com/office/drawing/2014/main" id="{769E056E-7C51-422A-9D25-D6EE8990CAA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70" r="-1" b="9796"/>
          <a:stretch/>
        </p:blipFill>
        <p:spPr bwMode="auto"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fbeeldingsresultaten voor antwerpse zoo">
            <a:extLst>
              <a:ext uri="{FF2B5EF4-FFF2-40B4-BE49-F238E27FC236}">
                <a16:creationId xmlns:a16="http://schemas.microsoft.com/office/drawing/2014/main" id="{A601E916-E92E-4157-822D-C984068F29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9" r="1" b="20065"/>
          <a:stretch/>
        </p:blipFill>
        <p:spPr bwMode="auto"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5" name="Freeform: Shape 74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7" name="Freeform: Shape 76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E36564-DFD1-4D30-B48F-AC28F29CD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859536"/>
            <a:ext cx="4832802" cy="124358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Leuk met de kids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357FBC2-8A4B-492A-807C-C146DD7149EF}"/>
              </a:ext>
            </a:extLst>
          </p:cNvPr>
          <p:cNvSpPr txBox="1"/>
          <p:nvPr/>
        </p:nvSpPr>
        <p:spPr>
          <a:xfrm>
            <a:off x="448056" y="2512611"/>
            <a:ext cx="4832803" cy="36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De </a:t>
            </a:r>
            <a:r>
              <a:rPr lang="en-US" sz="1400" dirty="0" err="1"/>
              <a:t>Antwerpse</a:t>
            </a:r>
            <a:r>
              <a:rPr lang="en-US" sz="1400" dirty="0"/>
              <a:t> Zoo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Tickets best </a:t>
            </a:r>
            <a:r>
              <a:rPr lang="en-US" sz="1400" dirty="0" err="1"/>
              <a:t>kopen</a:t>
            </a:r>
            <a:r>
              <a:rPr lang="en-US" sz="1400" dirty="0"/>
              <a:t> online, dan </a:t>
            </a:r>
            <a:r>
              <a:rPr lang="en-US" sz="1400" dirty="0" err="1"/>
              <a:t>zijn</a:t>
            </a:r>
            <a:r>
              <a:rPr lang="en-US" sz="1400" dirty="0"/>
              <a:t> </a:t>
            </a:r>
            <a:r>
              <a:rPr lang="en-US" sz="1400" dirty="0" err="1"/>
              <a:t>ze</a:t>
            </a:r>
            <a:r>
              <a:rPr lang="en-US" sz="1400" dirty="0"/>
              <a:t> </a:t>
            </a:r>
            <a:r>
              <a:rPr lang="en-US" sz="1400" dirty="0" err="1"/>
              <a:t>goedkoper</a:t>
            </a:r>
            <a:endParaRPr lang="en-US" sz="1400" dirty="0"/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Kinderen</a:t>
            </a:r>
            <a:r>
              <a:rPr lang="en-US" sz="1400" dirty="0"/>
              <a:t> tot 11 </a:t>
            </a:r>
            <a:r>
              <a:rPr lang="en-US" sz="1400" dirty="0" err="1"/>
              <a:t>jaar</a:t>
            </a:r>
            <a:r>
              <a:rPr lang="en-US" sz="1400" dirty="0"/>
              <a:t> = 20 euro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Mama </a:t>
            </a:r>
            <a:r>
              <a:rPr lang="en-US" sz="1400" dirty="0" err="1"/>
              <a:t>en</a:t>
            </a:r>
            <a:r>
              <a:rPr lang="en-US" sz="1400" dirty="0"/>
              <a:t> papa = 26,5 euro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Waar</a:t>
            </a:r>
            <a:r>
              <a:rPr lang="en-US" sz="1400" dirty="0"/>
              <a:t>: </a:t>
            </a:r>
            <a:r>
              <a:rPr lang="en-US" sz="1400" dirty="0" err="1"/>
              <a:t>Koningin</a:t>
            </a:r>
            <a:r>
              <a:rPr lang="en-US" sz="1400" dirty="0"/>
              <a:t> </a:t>
            </a:r>
            <a:r>
              <a:rPr lang="en-US" sz="1400" dirty="0" err="1"/>
              <a:t>Astridplein</a:t>
            </a:r>
            <a:r>
              <a:rPr lang="en-US" sz="1400" dirty="0"/>
              <a:t> 20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Altijd</a:t>
            </a:r>
            <a:r>
              <a:rPr lang="en-US" sz="1400" dirty="0"/>
              <a:t> </a:t>
            </a:r>
            <a:r>
              <a:rPr lang="en-US" sz="1400" dirty="0" err="1"/>
              <a:t>leuk</a:t>
            </a:r>
            <a:r>
              <a:rPr lang="en-US" sz="1400" dirty="0"/>
              <a:t> om </a:t>
            </a:r>
            <a:r>
              <a:rPr lang="en-US" sz="1400" dirty="0" err="1"/>
              <a:t>nieuwe</a:t>
            </a:r>
            <a:r>
              <a:rPr lang="en-US" sz="1400" dirty="0"/>
              <a:t> </a:t>
            </a:r>
            <a:r>
              <a:rPr lang="en-US" sz="1400" dirty="0" err="1"/>
              <a:t>dieren</a:t>
            </a:r>
            <a:r>
              <a:rPr lang="en-US" sz="1400" dirty="0"/>
              <a:t> </a:t>
            </a:r>
            <a:r>
              <a:rPr lang="en-US" sz="1400" dirty="0" err="1"/>
              <a:t>te</a:t>
            </a:r>
            <a:r>
              <a:rPr lang="en-US" sz="1400" dirty="0"/>
              <a:t> </a:t>
            </a:r>
            <a:r>
              <a:rPr lang="en-US" sz="1400" dirty="0" err="1"/>
              <a:t>leren</a:t>
            </a:r>
            <a:r>
              <a:rPr lang="en-US" sz="1400" dirty="0"/>
              <a:t> </a:t>
            </a:r>
            <a:r>
              <a:rPr lang="en-US" sz="1400" dirty="0" err="1"/>
              <a:t>kennen</a:t>
            </a:r>
            <a:r>
              <a:rPr lang="en-US" sz="1400" dirty="0"/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Het is </a:t>
            </a:r>
            <a:r>
              <a:rPr lang="en-US" sz="1400" dirty="0" err="1"/>
              <a:t>reuze</a:t>
            </a:r>
            <a:r>
              <a:rPr lang="en-US" sz="1400" dirty="0"/>
              <a:t> </a:t>
            </a:r>
            <a:r>
              <a:rPr lang="en-US" sz="1400" dirty="0" err="1"/>
              <a:t>fijn</a:t>
            </a:r>
            <a:r>
              <a:rPr lang="en-US" sz="1400" dirty="0"/>
              <a:t> om </a:t>
            </a:r>
            <a:r>
              <a:rPr lang="en-US" sz="1400" dirty="0" err="1"/>
              <a:t>te</a:t>
            </a:r>
            <a:r>
              <a:rPr lang="en-US" sz="1400" dirty="0"/>
              <a:t> </a:t>
            </a:r>
            <a:r>
              <a:rPr lang="en-US" sz="1400" dirty="0" err="1"/>
              <a:t>kijken</a:t>
            </a:r>
            <a:r>
              <a:rPr lang="en-US" sz="1400" dirty="0"/>
              <a:t> wat de </a:t>
            </a:r>
            <a:r>
              <a:rPr lang="en-US" sz="1400" dirty="0" err="1"/>
              <a:t>dieren</a:t>
            </a:r>
            <a:r>
              <a:rPr lang="en-US" sz="1400" dirty="0"/>
              <a:t> </a:t>
            </a:r>
            <a:r>
              <a:rPr lang="en-US" sz="1400" dirty="0" err="1"/>
              <a:t>allemaal</a:t>
            </a:r>
            <a:r>
              <a:rPr lang="en-US" sz="1400" dirty="0"/>
              <a:t> </a:t>
            </a:r>
            <a:r>
              <a:rPr lang="en-US" sz="1400" dirty="0" err="1"/>
              <a:t>uitspoken</a:t>
            </a:r>
            <a:r>
              <a:rPr lang="en-US" sz="14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Momenteel</a:t>
            </a:r>
            <a:r>
              <a:rPr lang="en-US" sz="1400" dirty="0"/>
              <a:t> </a:t>
            </a:r>
            <a:r>
              <a:rPr lang="en-US" sz="1400" dirty="0" err="1"/>
              <a:t>zijn</a:t>
            </a:r>
            <a:r>
              <a:rPr lang="en-US" sz="1400" dirty="0"/>
              <a:t> </a:t>
            </a:r>
            <a:r>
              <a:rPr lang="en-US" sz="1400" dirty="0" err="1"/>
              <a:t>ze</a:t>
            </a:r>
            <a:r>
              <a:rPr lang="en-US" sz="1400" dirty="0"/>
              <a:t> </a:t>
            </a:r>
            <a:r>
              <a:rPr lang="en-US" sz="1400" dirty="0" err="1"/>
              <a:t>gesloten</a:t>
            </a:r>
            <a:r>
              <a:rPr lang="en-US" sz="1400" dirty="0"/>
              <a:t> door Corona.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0880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265</Words>
  <Application>Microsoft Office PowerPoint</Application>
  <PresentationFormat>Breedbeeld</PresentationFormat>
  <Paragraphs>36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Kantoorthema</vt:lpstr>
      <vt:lpstr>Antwerpen</vt:lpstr>
      <vt:lpstr>Bezienswaardigheden</vt:lpstr>
      <vt:lpstr>Het steen</vt:lpstr>
      <vt:lpstr>MAS en Het Eilandje</vt:lpstr>
      <vt:lpstr>Centraal Station</vt:lpstr>
      <vt:lpstr>Lekkernijen</vt:lpstr>
      <vt:lpstr>Leuk met de kids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Antwerpen</dc:title>
  <dc:creator>User</dc:creator>
  <cp:lastModifiedBy>User</cp:lastModifiedBy>
  <cp:revision>2</cp:revision>
  <dcterms:created xsi:type="dcterms:W3CDTF">2020-04-22T15:10:13Z</dcterms:created>
  <dcterms:modified xsi:type="dcterms:W3CDTF">2020-04-22T15:13:19Z</dcterms:modified>
</cp:coreProperties>
</file>