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040F8-9637-4B70-B6A1-C0B61B0F335F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C0F9C-D0B7-4203-AF93-F6DD308A6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6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D7F52-73C6-465D-A17B-52573571F6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4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A79C-CFD5-441A-8662-224F9520A7C0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A90A-D71E-4799-9234-3DE1644437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A79C-CFD5-441A-8662-224F9520A7C0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A90A-D71E-4799-9234-3DE164443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A79C-CFD5-441A-8662-224F9520A7C0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A90A-D71E-4799-9234-3DE164443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A79C-CFD5-441A-8662-224F9520A7C0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A90A-D71E-4799-9234-3DE1644437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A79C-CFD5-441A-8662-224F9520A7C0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A90A-D71E-4799-9234-3DE164443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A79C-CFD5-441A-8662-224F9520A7C0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A90A-D71E-4799-9234-3DE1644437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A79C-CFD5-441A-8662-224F9520A7C0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A90A-D71E-4799-9234-3DE1644437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A79C-CFD5-441A-8662-224F9520A7C0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A90A-D71E-4799-9234-3DE164443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A79C-CFD5-441A-8662-224F9520A7C0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A90A-D71E-4799-9234-3DE164443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A79C-CFD5-441A-8662-224F9520A7C0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A90A-D71E-4799-9234-3DE164443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A79C-CFD5-441A-8662-224F9520A7C0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A90A-D71E-4799-9234-3DE1644437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F4A79C-CFD5-441A-8662-224F9520A7C0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03EA90A-D71E-4799-9234-3DE1644437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BleCHXHiYrg&amp;feature=youtu.b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4.tmp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7" Type="http://schemas.openxmlformats.org/officeDocument/2006/relationships/image" Target="../media/image2.png"/><Relationship Id="rId2" Type="http://schemas.microsoft.com/office/2007/relationships/media" Target="../media/media25.wav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21.tmp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.png"/><Relationship Id="rId4" Type="http://schemas.openxmlformats.org/officeDocument/2006/relationships/image" Target="../media/image21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2.png"/><Relationship Id="rId4" Type="http://schemas.openxmlformats.org/officeDocument/2006/relationships/image" Target="../media/image22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image" Target="../media/image23.tm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wav"/><Relationship Id="rId7" Type="http://schemas.openxmlformats.org/officeDocument/2006/relationships/image" Target="../media/image6.tmp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2.png"/><Relationship Id="rId4" Type="http://schemas.openxmlformats.org/officeDocument/2006/relationships/image" Target="../media/image24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2.png"/><Relationship Id="rId4" Type="http://schemas.openxmlformats.org/officeDocument/2006/relationships/image" Target="../media/image25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.png"/><Relationship Id="rId4" Type="http://schemas.openxmlformats.org/officeDocument/2006/relationships/image" Target="../media/image26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8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9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nl-BE" dirty="0" smtClean="0"/>
              <a:t>Welke vaardigheden moet ik hebben ? 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61631"/>
            <a:ext cx="3024336" cy="419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209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21"/>
    </mc:Choice>
    <mc:Fallback>
      <p:transition spd="slow" advTm="17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 smtClean="0">
                <a:solidFill>
                  <a:srgbClr val="FFC000"/>
                </a:solidFill>
              </a:rPr>
              <a:t>Even oefenen...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2122978"/>
            <a:ext cx="73448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 smtClean="0"/>
              <a:t>Nodig: </a:t>
            </a:r>
          </a:p>
          <a:p>
            <a:endParaRPr lang="nl-NL" u="sng" dirty="0" smtClean="0"/>
          </a:p>
          <a:p>
            <a:r>
              <a:rPr lang="nl-NL" dirty="0" smtClean="0"/>
              <a:t>Teken met krijt de straat met aan de zijkant een stoep en een zebrapad. </a:t>
            </a:r>
          </a:p>
          <a:p>
            <a:r>
              <a:rPr lang="nl-NL" dirty="0" smtClean="0"/>
              <a:t>Iemand die een automobilist wil spelen die op straat rijd. Dit kan bijvoorbeeld iemand zijn die komt aangefietst. </a:t>
            </a:r>
          </a:p>
          <a:p>
            <a:endParaRPr lang="nl-NL" dirty="0" smtClean="0"/>
          </a:p>
          <a:p>
            <a:r>
              <a:rPr lang="nl-NL" u="sng" dirty="0" smtClean="0"/>
              <a:t>Oefening: </a:t>
            </a:r>
          </a:p>
          <a:p>
            <a:endParaRPr lang="nl-NL" u="sng" dirty="0" smtClean="0"/>
          </a:p>
          <a:p>
            <a:r>
              <a:rPr lang="nl-NL" dirty="0" smtClean="0"/>
              <a:t>Er komt een auto aangereden </a:t>
            </a:r>
            <a:r>
              <a:rPr lang="nl-NL" sz="1400" i="1" dirty="0" smtClean="0"/>
              <a:t>(de persoon op de fiets)</a:t>
            </a:r>
          </a:p>
          <a:p>
            <a:r>
              <a:rPr lang="nl-NL" dirty="0" smtClean="0"/>
              <a:t>Je volgt de stappen die je moet volgen om veilig over te steken op een zebrapad. </a:t>
            </a:r>
          </a:p>
          <a:p>
            <a:endParaRPr lang="nl-NL" dirty="0" smtClean="0"/>
          </a:p>
          <a:p>
            <a:endParaRPr lang="nl-NL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99592" y="150374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rgbClr val="FFC000"/>
                </a:solidFill>
              </a:rPr>
              <a:t>1. Met krijt oefenen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21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26"/>
    </mc:Choice>
    <mc:Fallback>
      <p:transition spd="slow" advTm="31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32856"/>
            <a:ext cx="4036911" cy="301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6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7"/>
    </mc:Choice>
    <mc:Fallback>
      <p:transition spd="slow" advTm="1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2204864"/>
            <a:ext cx="63367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 smtClean="0"/>
              <a:t>Nodig: </a:t>
            </a:r>
          </a:p>
          <a:p>
            <a:endParaRPr lang="nl-NL" dirty="0"/>
          </a:p>
          <a:p>
            <a:r>
              <a:rPr lang="nl-NL" dirty="0" smtClean="0"/>
              <a:t>Zorg dat je mama / papa mee gaat. </a:t>
            </a:r>
          </a:p>
          <a:p>
            <a:r>
              <a:rPr lang="nl-NL" dirty="0" smtClean="0"/>
              <a:t>Fluovestje !</a:t>
            </a:r>
          </a:p>
          <a:p>
            <a:endParaRPr lang="nl-NL" dirty="0" smtClean="0"/>
          </a:p>
          <a:p>
            <a:r>
              <a:rPr lang="nl-NL" u="sng" dirty="0" smtClean="0"/>
              <a:t>Oefening: </a:t>
            </a:r>
          </a:p>
          <a:p>
            <a:endParaRPr lang="nl-NL" dirty="0" smtClean="0"/>
          </a:p>
          <a:p>
            <a:r>
              <a:rPr lang="nl-NL" dirty="0" smtClean="0"/>
              <a:t>Je volgt de stappen die je moet overlopen om veilig over te steken op een zebrapad. </a:t>
            </a:r>
          </a:p>
          <a:p>
            <a:r>
              <a:rPr lang="nl-NL" dirty="0" smtClean="0"/>
              <a:t>Je mama / papa zorgt dat je dit veilig doet. 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150374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rgbClr val="FFC000"/>
                </a:solidFill>
              </a:rPr>
              <a:t>1. In het echt oefenen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37"/>
    </mc:Choice>
    <mc:Fallback>
      <p:transition spd="slow" advTm="20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REVET BREV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48880"/>
            <a:ext cx="4608512" cy="268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7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0"/>
    </mc:Choice>
    <mc:Fallback>
      <p:transition spd="slow" advTm="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422" y="476672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C000"/>
                </a:solidFill>
                <a:sym typeface="Wingdings 2"/>
              </a:rPr>
              <a:t>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Oversteken</a:t>
            </a:r>
            <a:r>
              <a:rPr lang="en-US" dirty="0" smtClean="0">
                <a:solidFill>
                  <a:srgbClr val="FFC000"/>
                </a:solidFill>
                <a:sym typeface="Wingdings 2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tussen</a:t>
            </a:r>
            <a:r>
              <a:rPr lang="en-US" dirty="0" smtClean="0">
                <a:solidFill>
                  <a:srgbClr val="FFC000"/>
                </a:solidFill>
                <a:sym typeface="Wingdings 2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geparkeerde</a:t>
            </a:r>
            <a:r>
              <a:rPr lang="en-US" dirty="0" smtClean="0">
                <a:solidFill>
                  <a:srgbClr val="FFC000"/>
                </a:solidFill>
                <a:sym typeface="Wingdings 2"/>
              </a:rPr>
              <a:t> auto’s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2290" name="Picture 2" descr="https://www.hetgrotevoetgangersexamen.be/sites/default/files/styles/skill/public/vaardigheid_05_0.jpg?itok=PuuenaH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5650" r="5938" b="7918"/>
          <a:stretch/>
        </p:blipFill>
        <p:spPr bwMode="auto">
          <a:xfrm>
            <a:off x="6516216" y="4242816"/>
            <a:ext cx="2635147" cy="26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1952" y="2564904"/>
            <a:ext cx="49685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 2"/>
              <a:buChar char="C"/>
            </a:pPr>
            <a:r>
              <a:rPr lang="nl-BE" dirty="0" smtClean="0"/>
              <a:t>Kijken </a:t>
            </a:r>
            <a:r>
              <a:rPr lang="nl-BE" dirty="0"/>
              <a:t>naar en in de </a:t>
            </a:r>
            <a:r>
              <a:rPr lang="nl-BE" dirty="0" smtClean="0"/>
              <a:t>auto’s</a:t>
            </a:r>
          </a:p>
          <a:p>
            <a:pPr marL="285750" lvl="0" indent="-285750">
              <a:buFont typeface="Wingdings 2"/>
              <a:buChar char="C"/>
            </a:pPr>
            <a:endParaRPr lang="nl-BE" dirty="0" smtClean="0"/>
          </a:p>
          <a:p>
            <a:pPr marL="285750" indent="-285750">
              <a:buFont typeface="Wingdings 2"/>
              <a:buChar char="C"/>
            </a:pPr>
            <a:r>
              <a:rPr lang="nl-BE" dirty="0" smtClean="0"/>
              <a:t>Stoppen aan de kijklijn</a:t>
            </a:r>
          </a:p>
          <a:p>
            <a:pPr marL="285750" indent="-285750">
              <a:buFont typeface="Wingdings 2"/>
              <a:buChar char="C"/>
            </a:pPr>
            <a:endParaRPr lang="nl-BE" dirty="0" smtClean="0"/>
          </a:p>
          <a:p>
            <a:pPr marL="285750" lvl="0" indent="-285750">
              <a:buFont typeface="Wingdings 2"/>
              <a:buChar char="C"/>
            </a:pPr>
            <a:r>
              <a:rPr lang="nl-BE" dirty="0" smtClean="0"/>
              <a:t>Links, rechts en links kijken en in het midden terug naar rechts kijken</a:t>
            </a:r>
          </a:p>
          <a:p>
            <a:pPr marL="285750" lvl="0" indent="-285750">
              <a:buFont typeface="Wingdings 2"/>
              <a:buChar char="C"/>
            </a:pPr>
            <a:endParaRPr lang="nl-BE" dirty="0" smtClean="0"/>
          </a:p>
          <a:p>
            <a:pPr marL="285750" indent="-285750">
              <a:buFont typeface="Wingdings 2"/>
              <a:buChar char="C"/>
            </a:pPr>
            <a:r>
              <a:rPr lang="nl-BE" dirty="0" smtClean="0"/>
              <a:t>Wachten tot de weg vrij is en tot iedereen is gestopt</a:t>
            </a:r>
          </a:p>
          <a:p>
            <a:pPr marL="285750" indent="-285750">
              <a:buFont typeface="Wingdings 2"/>
              <a:buChar char="C"/>
            </a:pPr>
            <a:endParaRPr lang="nl-BE" dirty="0" smtClean="0"/>
          </a:p>
          <a:p>
            <a:pPr marL="285750" lvl="0" indent="-285750">
              <a:buFont typeface="Wingdings 2"/>
              <a:buChar char="C"/>
            </a:pPr>
            <a:r>
              <a:rPr lang="nl-BE" dirty="0" smtClean="0"/>
              <a:t>Zelf aandachtig blijven tijdens het oversteken</a:t>
            </a:r>
            <a:endParaRPr lang="en-US" dirty="0" smtClean="0"/>
          </a:p>
          <a:p>
            <a:pPr marL="285750" indent="-285750">
              <a:buFont typeface="Wingdings 2"/>
              <a:buChar char="C"/>
            </a:pPr>
            <a:endParaRPr lang="en-US" dirty="0" smtClean="0"/>
          </a:p>
          <a:p>
            <a:pPr marL="285750" lvl="0" indent="-285750">
              <a:buFont typeface="Wingdings 2"/>
              <a:buChar char="C"/>
            </a:pPr>
            <a:endParaRPr lang="en-US" dirty="0" smtClean="0"/>
          </a:p>
          <a:p>
            <a:pPr marL="285750" indent="-285750">
              <a:buFont typeface="Wingdings 2"/>
              <a:buChar char="C"/>
            </a:pPr>
            <a:endParaRPr lang="en-US" dirty="0" smtClean="0"/>
          </a:p>
          <a:p>
            <a:pPr marL="285750" lvl="0" indent="-285750">
              <a:buFont typeface="Wingdings 2"/>
              <a:buChar char="C"/>
            </a:pPr>
            <a:endParaRPr lang="en-US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67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30"/>
    </mc:Choice>
    <mc:Fallback>
      <p:transition spd="slow" advTm="74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0466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 smtClean="0">
                <a:solidFill>
                  <a:srgbClr val="FFC000"/>
                </a:solidFill>
              </a:rPr>
              <a:t>Even oefenen...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Action Button: Movie 2">
            <a:hlinkClick r:id="rId4" highlightClick="1"/>
          </p:cNvPr>
          <p:cNvSpPr/>
          <p:nvPr/>
        </p:nvSpPr>
        <p:spPr>
          <a:xfrm>
            <a:off x="1592240" y="3035964"/>
            <a:ext cx="3600400" cy="208823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81956" y="26369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Klik op de afbeelding 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7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03"/>
    </mc:Choice>
    <mc:Fallback>
      <p:transition spd="slow" advTm="23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764704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C000"/>
                </a:solidFill>
                <a:sym typeface="Wingdings 2"/>
              </a:rPr>
              <a:t>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Oversteken</a:t>
            </a:r>
            <a:r>
              <a:rPr lang="en-US" dirty="0" smtClean="0">
                <a:solidFill>
                  <a:srgbClr val="FFC000"/>
                </a:solidFill>
                <a:sym typeface="Wingdings 2"/>
              </a:rPr>
              <a:t> op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een</a:t>
            </a:r>
            <a:r>
              <a:rPr lang="en-US" dirty="0" smtClean="0">
                <a:solidFill>
                  <a:srgbClr val="FFC000"/>
                </a:solidFill>
                <a:sym typeface="Wingdings 2"/>
              </a:rPr>
              <a:t> T-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kruispunt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2708920"/>
            <a:ext cx="7416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 2"/>
              <a:buChar char="C"/>
            </a:pPr>
            <a:r>
              <a:rPr lang="nl-BE" dirty="0" smtClean="0"/>
              <a:t>Stoppen </a:t>
            </a:r>
            <a:r>
              <a:rPr lang="nl-BE" dirty="0"/>
              <a:t>aan de </a:t>
            </a:r>
            <a:r>
              <a:rPr lang="nl-BE" dirty="0" smtClean="0"/>
              <a:t>stoeprand</a:t>
            </a:r>
          </a:p>
          <a:p>
            <a:pPr marL="285750" lvl="0" indent="-285750">
              <a:buFont typeface="Wingdings 2"/>
              <a:buChar char="C"/>
            </a:pPr>
            <a:endParaRPr lang="nl-BE" dirty="0" smtClean="0"/>
          </a:p>
          <a:p>
            <a:pPr marL="285750" lvl="0" indent="-285750">
              <a:buFont typeface="Wingdings 2"/>
              <a:buChar char="C"/>
            </a:pPr>
            <a:r>
              <a:rPr lang="nl-BE" dirty="0" smtClean="0"/>
              <a:t>Links, rechts en links kijken naar het voertuigenverkeer op de rijbaan en wachten tot het veilig is om deze over te steken.</a:t>
            </a:r>
          </a:p>
          <a:p>
            <a:pPr marL="285750" lvl="0" indent="-285750">
              <a:buFont typeface="Wingdings 2"/>
              <a:buChar char="C"/>
            </a:pPr>
            <a:endParaRPr lang="nl-BE" dirty="0" smtClean="0"/>
          </a:p>
          <a:p>
            <a:pPr marL="285750" lvl="0" indent="-285750">
              <a:buFont typeface="Wingdings 2"/>
              <a:buChar char="C"/>
            </a:pPr>
            <a:r>
              <a:rPr lang="nl-BE" dirty="0" smtClean="0"/>
              <a:t>In het midden kijken wij nog eens naar rechts en vergeten ook niet over de schouder te kijken.</a:t>
            </a:r>
          </a:p>
          <a:p>
            <a:pPr marL="285750" indent="-285750">
              <a:buFont typeface="Wingdings 2"/>
              <a:buChar char="C"/>
            </a:pPr>
            <a:endParaRPr lang="nl-BE" dirty="0"/>
          </a:p>
          <a:p>
            <a:pPr marL="285750" indent="-285750">
              <a:buFont typeface="Wingdings 2"/>
              <a:buChar char="C"/>
            </a:pPr>
            <a:r>
              <a:rPr lang="nl-BE" dirty="0" smtClean="0"/>
              <a:t>Haaks (loodrecht) oversteken</a:t>
            </a:r>
          </a:p>
          <a:p>
            <a:pPr marL="285750" indent="-285750">
              <a:buFont typeface="Wingdings 2"/>
              <a:buChar char="C"/>
            </a:pPr>
            <a:endParaRPr lang="nl-BE" dirty="0" smtClean="0"/>
          </a:p>
          <a:p>
            <a:pPr marL="285750" lvl="0" indent="-285750">
              <a:buFont typeface="Wingdings 2"/>
              <a:buChar char="C"/>
            </a:pPr>
            <a:r>
              <a:rPr lang="nl-BE" dirty="0" smtClean="0"/>
              <a:t>Niet lopen bij het oversteken</a:t>
            </a:r>
            <a:endParaRPr lang="en-US" dirty="0" smtClean="0"/>
          </a:p>
          <a:p>
            <a:endParaRPr lang="en-US" dirty="0" smtClean="0"/>
          </a:p>
          <a:p>
            <a:pPr marL="285750" lvl="0" indent="-285750">
              <a:buFont typeface="Wingdings 2"/>
              <a:buChar char="C"/>
            </a:pPr>
            <a:endParaRPr lang="en-US" dirty="0"/>
          </a:p>
          <a:p>
            <a:pPr lvl="0"/>
            <a:endParaRPr lang="nl-BE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28" y="4671069"/>
            <a:ext cx="2178584" cy="218693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769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18"/>
    </mc:Choice>
    <mc:Fallback>
      <p:transition spd="slow" advTm="75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 smtClean="0">
                <a:solidFill>
                  <a:srgbClr val="FFC000"/>
                </a:solidFill>
              </a:rPr>
              <a:t>Even oefenen...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601229"/>
            <a:ext cx="7848872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2"/>
              <a:buChar char="C"/>
            </a:pPr>
            <a:r>
              <a:rPr lang="en-US" dirty="0" err="1" smtClean="0">
                <a:sym typeface="Wingdings 2"/>
              </a:rPr>
              <a:t>Dit</a:t>
            </a:r>
            <a:r>
              <a:rPr lang="en-US" dirty="0" smtClean="0">
                <a:sym typeface="Wingdings 2"/>
              </a:rPr>
              <a:t> is </a:t>
            </a:r>
            <a:r>
              <a:rPr lang="en-US" dirty="0" err="1" smtClean="0">
                <a:sym typeface="Wingdings 2"/>
              </a:rPr>
              <a:t>gevaarlijker</a:t>
            </a:r>
            <a:r>
              <a:rPr lang="en-US" dirty="0" smtClean="0">
                <a:sym typeface="Wingdings 2"/>
              </a:rPr>
              <a:t> </a:t>
            </a:r>
            <a:r>
              <a:rPr lang="en-US" dirty="0" err="1" smtClean="0">
                <a:sym typeface="Wingdings 2"/>
              </a:rPr>
              <a:t>dan</a:t>
            </a:r>
            <a:r>
              <a:rPr lang="en-US" dirty="0" smtClean="0">
                <a:sym typeface="Wingdings 2"/>
              </a:rPr>
              <a:t> </a:t>
            </a:r>
            <a:r>
              <a:rPr lang="en-US" dirty="0" err="1" smtClean="0">
                <a:sym typeface="Wingdings 2"/>
              </a:rPr>
              <a:t>gewoon</a:t>
            </a:r>
            <a:r>
              <a:rPr lang="en-US" dirty="0" smtClean="0">
                <a:sym typeface="Wingdings 2"/>
              </a:rPr>
              <a:t> </a:t>
            </a:r>
            <a:r>
              <a:rPr lang="en-US" dirty="0" err="1" smtClean="0">
                <a:sym typeface="Wingdings 2"/>
              </a:rPr>
              <a:t>oversteken</a:t>
            </a:r>
            <a:r>
              <a:rPr lang="en-US" dirty="0" smtClean="0">
                <a:sym typeface="Wingdings 2"/>
              </a:rPr>
              <a:t>. </a:t>
            </a:r>
          </a:p>
          <a:p>
            <a:r>
              <a:rPr lang="en-US" dirty="0">
                <a:sym typeface="Wingdings 2"/>
              </a:rPr>
              <a:t> </a:t>
            </a:r>
            <a:r>
              <a:rPr lang="en-US" dirty="0" smtClean="0">
                <a:sym typeface="Wingdings 2"/>
              </a:rPr>
              <a:t>   </a:t>
            </a:r>
            <a:r>
              <a:rPr lang="en-US" dirty="0" err="1" smtClean="0">
                <a:sym typeface="Wingdings 2"/>
              </a:rPr>
              <a:t>Er</a:t>
            </a:r>
            <a:r>
              <a:rPr lang="en-US" dirty="0" smtClean="0">
                <a:sym typeface="Wingdings 2"/>
              </a:rPr>
              <a:t> </a:t>
            </a:r>
            <a:r>
              <a:rPr lang="en-US" dirty="0" err="1" smtClean="0">
                <a:sym typeface="Wingdings 2"/>
              </a:rPr>
              <a:t>kan</a:t>
            </a:r>
            <a:r>
              <a:rPr lang="en-US" dirty="0" smtClean="0">
                <a:sym typeface="Wingdings 2"/>
              </a:rPr>
              <a:t> </a:t>
            </a:r>
            <a:r>
              <a:rPr lang="en-US" dirty="0" err="1" smtClean="0">
                <a:sym typeface="Wingdings 2"/>
              </a:rPr>
              <a:t>immers</a:t>
            </a:r>
            <a:r>
              <a:rPr lang="en-US" dirty="0" smtClean="0">
                <a:sym typeface="Wingdings 2"/>
              </a:rPr>
              <a:t> </a:t>
            </a:r>
            <a:r>
              <a:rPr lang="en-US" dirty="0" err="1" smtClean="0">
                <a:sym typeface="Wingdings 2"/>
              </a:rPr>
              <a:t>ook</a:t>
            </a:r>
            <a:r>
              <a:rPr lang="en-US" dirty="0" smtClean="0">
                <a:sym typeface="Wingdings 2"/>
              </a:rPr>
              <a:t> </a:t>
            </a:r>
            <a:r>
              <a:rPr lang="en-US" dirty="0" err="1" smtClean="0">
                <a:sym typeface="Wingdings 2"/>
              </a:rPr>
              <a:t>een</a:t>
            </a:r>
            <a:r>
              <a:rPr lang="en-US" dirty="0" smtClean="0">
                <a:sym typeface="Wingdings 2"/>
              </a:rPr>
              <a:t> auto </a:t>
            </a:r>
            <a:r>
              <a:rPr lang="en-US" dirty="0" err="1" smtClean="0">
                <a:sym typeface="Wingdings 2"/>
              </a:rPr>
              <a:t>uit</a:t>
            </a:r>
            <a:r>
              <a:rPr lang="en-US" dirty="0" smtClean="0">
                <a:sym typeface="Wingdings 2"/>
              </a:rPr>
              <a:t> de </a:t>
            </a:r>
            <a:r>
              <a:rPr lang="en-US" dirty="0" err="1" smtClean="0">
                <a:sym typeface="Wingdings 2"/>
              </a:rPr>
              <a:t>zijstraat</a:t>
            </a:r>
            <a:r>
              <a:rPr lang="en-US" dirty="0" smtClean="0">
                <a:sym typeface="Wingdings 2"/>
              </a:rPr>
              <a:t> </a:t>
            </a:r>
            <a:r>
              <a:rPr lang="en-US" dirty="0" err="1" smtClean="0">
                <a:sym typeface="Wingdings 2"/>
              </a:rPr>
              <a:t>komen</a:t>
            </a:r>
            <a:r>
              <a:rPr lang="en-US" dirty="0" smtClean="0">
                <a:sym typeface="Wingdings 2"/>
              </a:rPr>
              <a:t>. </a:t>
            </a:r>
          </a:p>
          <a:p>
            <a:endParaRPr lang="en-US" dirty="0" smtClean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endParaRPr lang="en-US" dirty="0" smtClean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Kijk dus niet alleen links en rechts          maar ook over je schouder</a:t>
            </a:r>
          </a:p>
          <a:p>
            <a:pPr marL="285750" indent="-285750">
              <a:buFont typeface="Wingdings 2"/>
              <a:buChar char="C"/>
            </a:pPr>
            <a:endParaRPr lang="nl-BE" sz="1050" dirty="0" smtClean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Kijk in het midden ook links en rechts</a:t>
            </a:r>
          </a:p>
        </p:txBody>
      </p:sp>
      <p:sp>
        <p:nvSpPr>
          <p:cNvPr id="4" name="AutoShape 2" descr="VERKEER OP SCHOOL VERKEERS- EN MOBILITEITSEDUCATIE - PDF Grati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77072"/>
            <a:ext cx="4987404" cy="216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370164" y="4414231"/>
            <a:ext cx="504056" cy="506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A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370164" y="5445224"/>
            <a:ext cx="504056" cy="506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C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644008" y="4414230"/>
            <a:ext cx="504056" cy="506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B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954160" y="2634343"/>
            <a:ext cx="504056" cy="506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A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346692" y="2634343"/>
            <a:ext cx="504056" cy="506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B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292080" y="3138399"/>
            <a:ext cx="504056" cy="506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C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87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81"/>
    </mc:Choice>
    <mc:Fallback>
      <p:transition spd="slow" advTm="39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50374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rgbClr val="FFC000"/>
                </a:solidFill>
              </a:rPr>
              <a:t>1. Met krijt oefenen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2204864"/>
            <a:ext cx="748883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 smtClean="0"/>
              <a:t>Nodig: </a:t>
            </a:r>
          </a:p>
          <a:p>
            <a:endParaRPr lang="nl-BE" dirty="0" smtClean="0"/>
          </a:p>
          <a:p>
            <a:r>
              <a:rPr lang="nl-BE" dirty="0" smtClean="0"/>
              <a:t>Teken met krijt een T-kruispunt met alle rijvakken</a:t>
            </a:r>
          </a:p>
          <a:p>
            <a:r>
              <a:rPr lang="nl-BE" dirty="0" smtClean="0"/>
              <a:t>Iemand die een auto speelt </a:t>
            </a:r>
            <a:r>
              <a:rPr lang="nl-BE" sz="1400" i="1" dirty="0" smtClean="0"/>
              <a:t>(Dit kan met een fiets)</a:t>
            </a:r>
          </a:p>
          <a:p>
            <a:endParaRPr lang="nl-BE" sz="1400" i="1" dirty="0"/>
          </a:p>
          <a:p>
            <a:r>
              <a:rPr lang="nl-BE" u="sng" dirty="0" smtClean="0"/>
              <a:t>Oefenen: </a:t>
            </a:r>
          </a:p>
          <a:p>
            <a:endParaRPr lang="nl-BE" sz="2000" dirty="0"/>
          </a:p>
          <a:p>
            <a:r>
              <a:rPr lang="nl-BE" sz="2000" dirty="0" smtClean="0"/>
              <a:t>Volg de stappen om veilig over te steken op een T-kruispunt. </a:t>
            </a:r>
          </a:p>
          <a:p>
            <a:r>
              <a:rPr lang="nl-BE" sz="2000" dirty="0" smtClean="0"/>
              <a:t>Het kan helpen als je met krijt ook A, B, C schrijft </a:t>
            </a:r>
            <a:endParaRPr lang="en-US" sz="2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1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97"/>
    </mc:Choice>
    <mc:Fallback>
      <p:transition spd="slow" advTm="29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Oversteken van een T-kruispunt Doelen : - bespreken van eventuel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03648" y="2564904"/>
            <a:ext cx="669674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endCxn id="14" idx="3"/>
          </p:cNvCxnSpPr>
          <p:nvPr/>
        </p:nvCxnSpPr>
        <p:spPr>
          <a:xfrm>
            <a:off x="1259632" y="3284984"/>
            <a:ext cx="6820160" cy="3600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835696" y="3140968"/>
            <a:ext cx="576064" cy="3600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915816" y="3140968"/>
            <a:ext cx="576064" cy="3600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995936" y="3140968"/>
            <a:ext cx="576064" cy="3600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076056" y="3140968"/>
            <a:ext cx="576064" cy="3600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156176" y="3140968"/>
            <a:ext cx="576064" cy="3600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503728" y="3140968"/>
            <a:ext cx="576064" cy="3600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39952" y="476672"/>
            <a:ext cx="1512168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5" idx="0"/>
            <a:endCxn id="15" idx="2"/>
          </p:cNvCxnSpPr>
          <p:nvPr/>
        </p:nvCxnSpPr>
        <p:spPr>
          <a:xfrm>
            <a:off x="4896036" y="476672"/>
            <a:ext cx="0" cy="20882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752020" y="1772816"/>
            <a:ext cx="576064" cy="3600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653132" y="836712"/>
            <a:ext cx="576064" cy="3600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183860" y="2023999"/>
            <a:ext cx="504056" cy="5066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A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4644008" y="1626231"/>
            <a:ext cx="504056" cy="5066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B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3203848" y="3031671"/>
            <a:ext cx="504056" cy="5066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C</a:t>
            </a:r>
            <a:endParaRPr lang="en-US" dirty="0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51"/>
          <a:stretch/>
        </p:blipFill>
        <p:spPr bwMode="auto">
          <a:xfrm>
            <a:off x="2627784" y="1253781"/>
            <a:ext cx="504056" cy="125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65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56"/>
    </mc:Choice>
    <mc:Fallback>
      <p:transition spd="slow" advTm="21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nl-BE" dirty="0" smtClean="0">
                <a:solidFill>
                  <a:srgbClr val="FFC000"/>
                </a:solidFill>
                <a:sym typeface="Wingdings 2"/>
              </a:rPr>
              <a:t> </a:t>
            </a:r>
            <a:r>
              <a:rPr lang="nl-BE" dirty="0" smtClean="0">
                <a:solidFill>
                  <a:srgbClr val="FFC000"/>
                </a:solidFill>
              </a:rPr>
              <a:t>Hoe stap ik veilig op de stoep? 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2492896"/>
            <a:ext cx="60486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 2"/>
              <a:buChar char="C"/>
            </a:pPr>
            <a:r>
              <a:rPr lang="nl-BE" dirty="0" smtClean="0"/>
              <a:t>Niet </a:t>
            </a:r>
            <a:r>
              <a:rPr lang="nl-BE" dirty="0"/>
              <a:t>te dicht aan de rand, maar wel aan de huizenkant </a:t>
            </a:r>
            <a:r>
              <a:rPr lang="nl-BE" dirty="0" smtClean="0"/>
              <a:t>stappen</a:t>
            </a:r>
          </a:p>
          <a:p>
            <a:pPr lvl="0"/>
            <a:endParaRPr lang="nl-BE" dirty="0" smtClean="0"/>
          </a:p>
          <a:p>
            <a:pPr marL="285750" indent="-285750">
              <a:buFont typeface="Wingdings 2"/>
              <a:buChar char="C"/>
            </a:pPr>
            <a:r>
              <a:rPr lang="nl-BE" dirty="0" smtClean="0"/>
              <a:t>Stappen: niet lopen, spelen, duwen</a:t>
            </a:r>
          </a:p>
          <a:p>
            <a:endParaRPr lang="nl-BE" dirty="0" smtClean="0"/>
          </a:p>
          <a:p>
            <a:pPr marL="285750" lvl="0" indent="-285750">
              <a:buFont typeface="Wingdings 2"/>
              <a:buChar char="C"/>
            </a:pPr>
            <a:r>
              <a:rPr lang="nl-BE" dirty="0" smtClean="0"/>
              <a:t>Aandacht hebben voor het verkeer, opritten</a:t>
            </a:r>
            <a:endParaRPr lang="en-US" dirty="0" smtClean="0"/>
          </a:p>
          <a:p>
            <a:pPr marL="285750" indent="-285750">
              <a:buFont typeface="Wingdings 2"/>
              <a:buChar char="C"/>
            </a:pPr>
            <a:endParaRPr lang="en-US" dirty="0" smtClean="0"/>
          </a:p>
          <a:p>
            <a:pPr marL="285750" lvl="0" indent="-285750">
              <a:buFont typeface="Wingdings 2"/>
              <a:buChar char="C"/>
            </a:pPr>
            <a:endParaRPr lang="nl-BE" dirty="0" smtClean="0"/>
          </a:p>
          <a:p>
            <a:pPr marL="285750" lvl="0" indent="-285750">
              <a:buFont typeface="Wingdings 2"/>
              <a:buChar char="C"/>
            </a:pPr>
            <a:endParaRPr lang="en-US" dirty="0"/>
          </a:p>
          <a:p>
            <a:endParaRPr lang="en-US" dirty="0"/>
          </a:p>
        </p:txBody>
      </p:sp>
      <p:sp>
        <p:nvSpPr>
          <p:cNvPr id="5" name="AutoShape 4" descr="Een kijkje in de klas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00" y="4401525"/>
            <a:ext cx="2899023" cy="2171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489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85"/>
    </mc:Choice>
    <mc:Fallback>
      <p:transition spd="slow" advTm="28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150374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rgbClr val="FFC000"/>
                </a:solidFill>
              </a:rPr>
              <a:t>1. In het echt oefenen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2492896"/>
            <a:ext cx="7128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 smtClean="0"/>
              <a:t>Nodig: </a:t>
            </a:r>
          </a:p>
          <a:p>
            <a:endParaRPr lang="nl-BE" dirty="0" smtClean="0"/>
          </a:p>
          <a:p>
            <a:r>
              <a:rPr lang="nl-BE" dirty="0" smtClean="0"/>
              <a:t>Zorg dat je mama / papa mee gaat</a:t>
            </a:r>
          </a:p>
          <a:p>
            <a:r>
              <a:rPr lang="nl-BE" dirty="0" smtClean="0"/>
              <a:t>Fluovest !</a:t>
            </a:r>
          </a:p>
          <a:p>
            <a:endParaRPr lang="nl-BE" sz="1200" i="1" dirty="0" smtClean="0"/>
          </a:p>
          <a:p>
            <a:r>
              <a:rPr lang="nl-BE" u="sng" dirty="0" smtClean="0"/>
              <a:t>Oefenen: </a:t>
            </a:r>
          </a:p>
          <a:p>
            <a:endParaRPr lang="nl-BE" dirty="0" smtClean="0"/>
          </a:p>
          <a:p>
            <a:r>
              <a:rPr lang="nl-BE" dirty="0" smtClean="0"/>
              <a:t>Volg de stappen om veilig over te steken op een T-kruispunt. </a:t>
            </a:r>
          </a:p>
          <a:p>
            <a:r>
              <a:rPr lang="nl-BE" dirty="0" smtClean="0"/>
              <a:t>Je mama of papa zorgt dat het veilig gebeurt. </a:t>
            </a:r>
            <a:endParaRPr lang="nl-BE" dirty="0" smtClean="0"/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1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81"/>
    </mc:Choice>
    <mc:Fallback>
      <p:transition spd="slow" advTm="18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Motor theorie - Kruispu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64904"/>
            <a:ext cx="4214961" cy="316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5"/>
    </mc:Choice>
    <mc:Fallback>
      <p:transition spd="slow" advTm="5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76672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C000"/>
                </a:solidFill>
                <a:sym typeface="Wingdings 2"/>
              </a:rPr>
              <a:t>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Oversteken</a:t>
            </a:r>
            <a:r>
              <a:rPr lang="en-US" dirty="0" smtClean="0">
                <a:solidFill>
                  <a:srgbClr val="FFC000"/>
                </a:solidFill>
                <a:sym typeface="Wingdings 2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aan</a:t>
            </a:r>
            <a:r>
              <a:rPr lang="en-US" dirty="0">
                <a:solidFill>
                  <a:srgbClr val="FFC000"/>
                </a:solidFill>
                <a:sym typeface="Wingdings 2"/>
              </a:rPr>
              <a:t> </a:t>
            </a:r>
            <a:r>
              <a:rPr lang="en-US" dirty="0" smtClean="0">
                <a:solidFill>
                  <a:srgbClr val="FFC000"/>
                </a:solidFill>
                <a:sym typeface="Wingdings 2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verkeerslichten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2420888"/>
            <a:ext cx="6768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2"/>
              <a:buChar char="C"/>
            </a:pPr>
            <a:r>
              <a:rPr lang="en-US" dirty="0" smtClean="0">
                <a:sym typeface="Wingdings 2"/>
              </a:rPr>
              <a:t>Je </a:t>
            </a:r>
            <a:r>
              <a:rPr lang="en-US" dirty="0" err="1" smtClean="0">
                <a:sym typeface="Wingdings 2"/>
              </a:rPr>
              <a:t>stopt</a:t>
            </a:r>
            <a:r>
              <a:rPr lang="en-US" dirty="0" smtClean="0">
                <a:sym typeface="Wingdings 2"/>
              </a:rPr>
              <a:t> </a:t>
            </a:r>
            <a:r>
              <a:rPr lang="en-US" dirty="0" err="1" smtClean="0">
                <a:sym typeface="Wingdings 2"/>
              </a:rPr>
              <a:t>aan</a:t>
            </a:r>
            <a:r>
              <a:rPr lang="en-US" dirty="0" smtClean="0">
                <a:sym typeface="Wingdings 2"/>
              </a:rPr>
              <a:t> de </a:t>
            </a:r>
            <a:r>
              <a:rPr lang="en-US" dirty="0" err="1" smtClean="0">
                <a:sym typeface="Wingdings 2"/>
              </a:rPr>
              <a:t>stoeprand</a:t>
            </a:r>
            <a:r>
              <a:rPr lang="en-US" dirty="0" smtClean="0">
                <a:sym typeface="Wingdings 2"/>
              </a:rPr>
              <a:t> op </a:t>
            </a:r>
            <a:r>
              <a:rPr lang="en-US" dirty="0" err="1" smtClean="0">
                <a:sym typeface="Wingdings 2"/>
              </a:rPr>
              <a:t>veilige</a:t>
            </a:r>
            <a:r>
              <a:rPr lang="en-US" dirty="0" smtClean="0">
                <a:sym typeface="Wingdings 2"/>
              </a:rPr>
              <a:t> </a:t>
            </a:r>
            <a:r>
              <a:rPr lang="en-US" dirty="0" err="1" smtClean="0">
                <a:sym typeface="Wingdings 2"/>
              </a:rPr>
              <a:t>afstand</a:t>
            </a:r>
            <a:r>
              <a:rPr lang="en-US" dirty="0" smtClean="0">
                <a:sym typeface="Wingdings 2"/>
              </a:rPr>
              <a:t> </a:t>
            </a:r>
          </a:p>
          <a:p>
            <a:pPr marL="285750" indent="-285750">
              <a:buFont typeface="Wingdings 2"/>
              <a:buChar char="C"/>
            </a:pPr>
            <a:endParaRPr lang="en-US" dirty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en-US" dirty="0" smtClean="0">
                <a:sym typeface="Wingdings 2"/>
              </a:rPr>
              <a:t>Je </a:t>
            </a:r>
            <a:r>
              <a:rPr lang="en-US" dirty="0" err="1" smtClean="0">
                <a:sym typeface="Wingdings 2"/>
              </a:rPr>
              <a:t>wacht</a:t>
            </a:r>
            <a:r>
              <a:rPr lang="en-US" dirty="0" smtClean="0">
                <a:sym typeface="Wingdings 2"/>
              </a:rPr>
              <a:t> </a:t>
            </a:r>
            <a:r>
              <a:rPr lang="en-US" dirty="0" err="1" smtClean="0">
                <a:sym typeface="Wingdings 2"/>
              </a:rPr>
              <a:t>aan</a:t>
            </a:r>
            <a:r>
              <a:rPr lang="en-US" dirty="0" smtClean="0">
                <a:sym typeface="Wingdings 2"/>
              </a:rPr>
              <a:t> de </a:t>
            </a:r>
            <a:r>
              <a:rPr lang="en-US" dirty="0" err="1" smtClean="0">
                <a:sym typeface="Wingdings 2"/>
              </a:rPr>
              <a:t>verkeerslichten</a:t>
            </a:r>
            <a:r>
              <a:rPr lang="en-US" dirty="0" smtClean="0">
                <a:sym typeface="Wingdings 2"/>
              </a:rPr>
              <a:t> tot het </a:t>
            </a:r>
            <a:r>
              <a:rPr lang="en-US" dirty="0" err="1" smtClean="0">
                <a:sym typeface="Wingdings 2"/>
              </a:rPr>
              <a:t>licht</a:t>
            </a:r>
            <a:r>
              <a:rPr lang="en-US" dirty="0" smtClean="0">
                <a:sym typeface="Wingdings 2"/>
              </a:rPr>
              <a:t> </a:t>
            </a:r>
            <a:r>
              <a:rPr lang="en-US" dirty="0" err="1" smtClean="0">
                <a:sym typeface="Wingdings 2"/>
              </a:rPr>
              <a:t>voor</a:t>
            </a:r>
            <a:r>
              <a:rPr lang="en-US" dirty="0" smtClean="0">
                <a:sym typeface="Wingdings 2"/>
              </a:rPr>
              <a:t> de </a:t>
            </a:r>
            <a:r>
              <a:rPr lang="en-US" dirty="0" err="1" smtClean="0">
                <a:sym typeface="Wingdings 2"/>
              </a:rPr>
              <a:t>voetgangers</a:t>
            </a:r>
            <a:r>
              <a:rPr lang="en-US" dirty="0" smtClean="0">
                <a:sym typeface="Wingdings 2"/>
              </a:rPr>
              <a:t> op </a:t>
            </a:r>
            <a:r>
              <a:rPr lang="en-US" dirty="0" err="1" smtClean="0">
                <a:sym typeface="Wingdings 2"/>
              </a:rPr>
              <a:t>groen</a:t>
            </a:r>
            <a:r>
              <a:rPr lang="en-US" dirty="0" smtClean="0">
                <a:sym typeface="Wingdings 2"/>
              </a:rPr>
              <a:t> </a:t>
            </a:r>
            <a:r>
              <a:rPr lang="en-US" dirty="0" err="1" smtClean="0">
                <a:sym typeface="Wingdings 2"/>
              </a:rPr>
              <a:t>springt</a:t>
            </a:r>
            <a:endParaRPr lang="en-US" dirty="0" smtClean="0">
              <a:sym typeface="Wingdings 2"/>
            </a:endParaRPr>
          </a:p>
          <a:p>
            <a:endParaRPr lang="en-US" dirty="0" smtClean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Je speelt / loopt niet bij het wachten en oversteken</a:t>
            </a:r>
          </a:p>
          <a:p>
            <a:pPr marL="285750" indent="-285750">
              <a:buFont typeface="Wingdings 2"/>
              <a:buChar char="C"/>
            </a:pPr>
            <a:endParaRPr lang="nl-BE" dirty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Je steekt rustig over en kijkt tijdens het oversteken links, rechts en links of er toch geen auto aankomt</a:t>
            </a:r>
          </a:p>
          <a:p>
            <a:pPr marL="285750" indent="-285750">
              <a:buFont typeface="Wingdings 2"/>
              <a:buChar char="C"/>
            </a:pPr>
            <a:endParaRPr lang="nl-BE" dirty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Springt het licht al op rood, geen paniek. Stap rustig door. </a:t>
            </a:r>
            <a:endParaRPr lang="en-US" dirty="0" smtClean="0">
              <a:sym typeface="Wingdings 2"/>
            </a:endParaRPr>
          </a:p>
          <a:p>
            <a:r>
              <a:rPr lang="en-US" dirty="0" smtClean="0">
                <a:sym typeface="Wingdings 2"/>
              </a:rPr>
              <a:t> </a:t>
            </a:r>
            <a:endParaRPr lang="en-US" dirty="0"/>
          </a:p>
        </p:txBody>
      </p:sp>
      <p:sp>
        <p:nvSpPr>
          <p:cNvPr id="4" name="AutoShape 2" descr="Algemene informat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876" y="5013176"/>
            <a:ext cx="1226124" cy="184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680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47"/>
    </mc:Choice>
    <mc:Fallback>
      <p:transition spd="slow" advTm="52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 smtClean="0">
                <a:solidFill>
                  <a:srgbClr val="FFC000"/>
                </a:solidFill>
              </a:rPr>
              <a:t>Even oefenen... 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674254"/>
            <a:ext cx="76328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BE" b="1" dirty="0" smtClean="0">
                <a:solidFill>
                  <a:srgbClr val="FFC000"/>
                </a:solidFill>
              </a:rPr>
              <a:t>Oefenen met mama / papa naast mij</a:t>
            </a:r>
          </a:p>
          <a:p>
            <a:endParaRPr lang="nl-BE" b="1" dirty="0">
              <a:solidFill>
                <a:srgbClr val="FFC000"/>
              </a:solidFill>
            </a:endParaRPr>
          </a:p>
          <a:p>
            <a:r>
              <a:rPr lang="nl-BE" dirty="0" smtClean="0"/>
              <a:t>Je oefent samen met je mama  / papa aan een kruispunt met lichten.</a:t>
            </a:r>
          </a:p>
          <a:p>
            <a:r>
              <a:rPr lang="nl-BE" dirty="0" smtClean="0"/>
              <a:t>Fluovest ! </a:t>
            </a:r>
          </a:p>
          <a:p>
            <a:endParaRPr lang="nl-BE" b="1" dirty="0">
              <a:solidFill>
                <a:srgbClr val="FFC000"/>
              </a:solidFill>
            </a:endParaRPr>
          </a:p>
          <a:p>
            <a:endParaRPr lang="nl-BE" b="1" dirty="0" smtClean="0">
              <a:solidFill>
                <a:srgbClr val="FFC000"/>
              </a:solidFill>
            </a:endParaRPr>
          </a:p>
          <a:p>
            <a:endParaRPr lang="nl-BE" b="1" dirty="0" smtClean="0">
              <a:solidFill>
                <a:srgbClr val="FFC000"/>
              </a:solidFill>
            </a:endParaRPr>
          </a:p>
          <a:p>
            <a:r>
              <a:rPr lang="nl-BE" b="1" dirty="0" smtClean="0">
                <a:solidFill>
                  <a:srgbClr val="FFC000"/>
                </a:solidFill>
              </a:rPr>
              <a:t>2.   Alleen oefenen  </a:t>
            </a:r>
          </a:p>
          <a:p>
            <a:endParaRPr lang="nl-BE" b="1" dirty="0">
              <a:solidFill>
                <a:srgbClr val="FFC000"/>
              </a:solidFill>
            </a:endParaRPr>
          </a:p>
          <a:p>
            <a:r>
              <a:rPr lang="nl-BE" dirty="0" smtClean="0"/>
              <a:t>Je oefent alleen, maar je mama / papa zorgt dat het veilig is. </a:t>
            </a:r>
          </a:p>
          <a:p>
            <a:r>
              <a:rPr lang="nl-BE" dirty="0" smtClean="0"/>
              <a:t>Fluovest !</a:t>
            </a:r>
          </a:p>
          <a:p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5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13"/>
    </mc:Choice>
    <mc:Fallback>
      <p:transition spd="slow" advTm="23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Verberg het voetgangerslicht voor automobilisten: zo moete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51" y="1628800"/>
            <a:ext cx="5357237" cy="348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6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2"/>
    </mc:Choice>
    <mc:Fallback>
      <p:transition spd="slow" advTm="2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C000"/>
                </a:solidFill>
                <a:sym typeface="Wingdings 2"/>
              </a:rPr>
              <a:t>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Oversteken</a:t>
            </a:r>
            <a:r>
              <a:rPr lang="en-US" dirty="0" smtClean="0">
                <a:solidFill>
                  <a:srgbClr val="FFC000"/>
                </a:solidFill>
                <a:sym typeface="Wingdings 2"/>
              </a:rPr>
              <a:t> op de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veiligste</a:t>
            </a:r>
            <a:r>
              <a:rPr lang="en-US" dirty="0" smtClean="0">
                <a:solidFill>
                  <a:srgbClr val="FFC000"/>
                </a:solidFill>
                <a:sym typeface="Wingdings 2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plaats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256490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2"/>
              <a:buChar char="C"/>
            </a:pPr>
            <a:r>
              <a:rPr lang="en-US" dirty="0" err="1" smtClean="0">
                <a:sym typeface="Wingdings 2"/>
              </a:rPr>
              <a:t>Steek</a:t>
            </a:r>
            <a:r>
              <a:rPr lang="en-US" dirty="0" smtClean="0">
                <a:sym typeface="Wingdings 2"/>
              </a:rPr>
              <a:t> </a:t>
            </a:r>
            <a:r>
              <a:rPr lang="en-US" dirty="0" err="1" smtClean="0">
                <a:sym typeface="Wingdings 2"/>
              </a:rPr>
              <a:t>niet</a:t>
            </a:r>
            <a:r>
              <a:rPr lang="en-US" dirty="0" smtClean="0">
                <a:sym typeface="Wingdings 2"/>
              </a:rPr>
              <a:t> over in </a:t>
            </a:r>
            <a:r>
              <a:rPr lang="en-US" dirty="0" err="1" smtClean="0">
                <a:sym typeface="Wingdings 2"/>
              </a:rPr>
              <a:t>een</a:t>
            </a:r>
            <a:r>
              <a:rPr lang="en-US" dirty="0" smtClean="0">
                <a:sym typeface="Wingdings 2"/>
              </a:rPr>
              <a:t> </a:t>
            </a:r>
            <a:r>
              <a:rPr lang="en-US" dirty="0" err="1" smtClean="0">
                <a:sym typeface="Wingdings 2"/>
              </a:rPr>
              <a:t>bocht</a:t>
            </a:r>
            <a:r>
              <a:rPr lang="en-US" dirty="0" smtClean="0">
                <a:sym typeface="Wingdings 2"/>
              </a:rPr>
              <a:t> ! </a:t>
            </a:r>
          </a:p>
          <a:p>
            <a:pPr marL="285750" indent="-285750">
              <a:buFont typeface="Wingdings 2"/>
              <a:buChar char="C"/>
            </a:pPr>
            <a:endParaRPr lang="nl-BE" dirty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De auto’s zien jou niet aankomen en jij ziet de auto’s niet aankomen. 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70176"/>
            <a:ext cx="2987824" cy="298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156176" y="3870176"/>
            <a:ext cx="2987824" cy="29878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156176" y="3870176"/>
            <a:ext cx="2987824" cy="29878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61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79"/>
    </mc:Choice>
    <mc:Fallback>
      <p:transition spd="slow" advTm="23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C000"/>
                </a:solidFill>
                <a:sym typeface="Wingdings 2"/>
              </a:rPr>
              <a:t> De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bevelen</a:t>
            </a:r>
            <a:r>
              <a:rPr lang="en-US" dirty="0" smtClean="0">
                <a:solidFill>
                  <a:srgbClr val="FFC000"/>
                </a:solidFill>
                <a:sym typeface="Wingdings 2"/>
              </a:rPr>
              <a:t> van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een</a:t>
            </a:r>
            <a:r>
              <a:rPr lang="en-US" dirty="0" smtClean="0">
                <a:solidFill>
                  <a:srgbClr val="FFC000"/>
                </a:solidFill>
                <a:sym typeface="Wingdings 2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politieagent</a:t>
            </a:r>
            <a:r>
              <a:rPr lang="en-US" dirty="0" smtClean="0">
                <a:solidFill>
                  <a:srgbClr val="FFC000"/>
                </a:solidFill>
                <a:sym typeface="Wingdings 2"/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276872"/>
            <a:ext cx="4785775" cy="432853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372200" y="2169304"/>
            <a:ext cx="2664296" cy="1944216"/>
          </a:xfrm>
          <a:prstGeom prst="wedgeEllipseCallout">
            <a:avLst>
              <a:gd name="adj1" fmla="val -47145"/>
              <a:gd name="adj2" fmla="val 5570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Dit is de verkeerstrap 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70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98"/>
    </mc:Choice>
    <mc:Fallback>
      <p:transition spd="slow" advTm="53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5224" y="1196752"/>
            <a:ext cx="6336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2"/>
              <a:buChar char="C"/>
            </a:pPr>
            <a:r>
              <a:rPr lang="en-US" dirty="0" smtClean="0">
                <a:sym typeface="Wingdings 2"/>
              </a:rPr>
              <a:t>De agent </a:t>
            </a:r>
            <a:r>
              <a:rPr lang="en-US" dirty="0" err="1" smtClean="0">
                <a:sym typeface="Wingdings 2"/>
              </a:rPr>
              <a:t>staat</a:t>
            </a:r>
            <a:r>
              <a:rPr lang="en-US" dirty="0" smtClean="0">
                <a:sym typeface="Wingdings 2"/>
              </a:rPr>
              <a:t> </a:t>
            </a:r>
            <a:r>
              <a:rPr lang="en-US" dirty="0" err="1" smtClean="0">
                <a:sym typeface="Wingdings 2"/>
              </a:rPr>
              <a:t>aan</a:t>
            </a:r>
            <a:r>
              <a:rPr lang="en-US" dirty="0" smtClean="0">
                <a:sym typeface="Wingdings 2"/>
              </a:rPr>
              <a:t> de top van de </a:t>
            </a:r>
            <a:r>
              <a:rPr lang="en-US" dirty="0" err="1" smtClean="0">
                <a:sym typeface="Wingdings 2"/>
              </a:rPr>
              <a:t>verkeerstrap</a:t>
            </a:r>
            <a:endParaRPr lang="en-US" dirty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Wanneer hij het verkeer regelt, gelden zijn bevelen boven alle andere regels. </a:t>
            </a:r>
          </a:p>
          <a:p>
            <a:endParaRPr lang="nl-BE" dirty="0" smtClean="0">
              <a:sym typeface="Wingdings 2"/>
            </a:endParaRPr>
          </a:p>
          <a:p>
            <a:endParaRPr lang="nl-BE" dirty="0" smtClean="0">
              <a:sym typeface="Wingdings 2"/>
            </a:endParaRPr>
          </a:p>
          <a:p>
            <a:pPr marL="742950" lvl="1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De verkeerslichten</a:t>
            </a:r>
          </a:p>
          <a:p>
            <a:pPr marL="742950" lvl="1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De verkeersborden </a:t>
            </a:r>
          </a:p>
          <a:p>
            <a:pPr marL="742950" lvl="1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De regel ‘rechts gaat voor’</a:t>
            </a:r>
          </a:p>
          <a:p>
            <a:pPr lvl="1"/>
            <a:endParaRPr lang="nl-BE" dirty="0" smtClean="0">
              <a:sym typeface="Wingdings 2"/>
            </a:endParaRPr>
          </a:p>
          <a:p>
            <a:pPr lvl="1"/>
            <a:endParaRPr lang="nl-BE" dirty="0" smtClean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Bevel = je moet gehoorzamen</a:t>
            </a:r>
          </a:p>
          <a:p>
            <a:pPr lvl="1"/>
            <a:endParaRPr lang="nl-BE" dirty="0">
              <a:sym typeface="Wingdings 2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942520" y="2561104"/>
            <a:ext cx="2448272" cy="11521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050532" y="2492896"/>
            <a:ext cx="2232248" cy="11521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789" y="3389761"/>
            <a:ext cx="3834603" cy="346823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53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66"/>
    </mc:Choice>
    <mc:Fallback>
      <p:transition spd="slow" advTm="19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 smtClean="0">
                <a:solidFill>
                  <a:srgbClr val="FFC000"/>
                </a:solidFill>
              </a:rPr>
              <a:t>Even oefenen...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81" y="3717032"/>
            <a:ext cx="3446766" cy="25905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1" y="1916832"/>
            <a:ext cx="59489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2"/>
              <a:buChar char="C"/>
            </a:pPr>
            <a:r>
              <a:rPr lang="en-US" dirty="0" smtClean="0">
                <a:sym typeface="Wingdings 2"/>
              </a:rPr>
              <a:t>De agent </a:t>
            </a:r>
            <a:r>
              <a:rPr lang="en-US" dirty="0" err="1" smtClean="0">
                <a:sym typeface="Wingdings 2"/>
              </a:rPr>
              <a:t>steekt</a:t>
            </a:r>
            <a:r>
              <a:rPr lang="en-US" dirty="0" smtClean="0">
                <a:sym typeface="Wingdings 2"/>
              </a:rPr>
              <a:t> </a:t>
            </a:r>
            <a:r>
              <a:rPr lang="en-US" u="sng" dirty="0" smtClean="0">
                <a:sym typeface="Wingdings 2"/>
              </a:rPr>
              <a:t>1 hand in de </a:t>
            </a:r>
            <a:r>
              <a:rPr lang="en-US" u="sng" dirty="0" err="1" smtClean="0">
                <a:sym typeface="Wingdings 2"/>
              </a:rPr>
              <a:t>lucht</a:t>
            </a:r>
            <a:r>
              <a:rPr lang="en-US" u="sng" dirty="0" smtClean="0">
                <a:sym typeface="Wingdings 2"/>
              </a:rPr>
              <a:t> </a:t>
            </a:r>
          </a:p>
          <a:p>
            <a:pPr marL="285750" indent="-285750">
              <a:buFont typeface="Wingdings 2"/>
              <a:buChar char="C"/>
            </a:pPr>
            <a:endParaRPr lang="en-US" dirty="0" smtClean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nl-BE" u="sng" dirty="0" smtClean="0">
                <a:sym typeface="Wingdings 2"/>
              </a:rPr>
              <a:t>Iedereen moet stoppen </a:t>
            </a:r>
            <a:r>
              <a:rPr lang="nl-BE" sz="1400" i="1" dirty="0" smtClean="0">
                <a:sym typeface="Wingdings 2"/>
              </a:rPr>
              <a:t>(ook jij als voetganger !) </a:t>
            </a:r>
          </a:p>
          <a:p>
            <a:pPr marL="285750" indent="-285750">
              <a:buFont typeface="Wingdings 2"/>
              <a:buChar char="C"/>
            </a:pPr>
            <a:endParaRPr lang="nl-BE" dirty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De agent geeft nieuwe aanwijzingen.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2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10"/>
    </mc:Choice>
    <mc:Fallback>
      <p:transition spd="slow" advTm="14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0" y="1923192"/>
            <a:ext cx="594897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2"/>
              <a:buChar char="C"/>
            </a:pPr>
            <a:r>
              <a:rPr lang="en-US" dirty="0" smtClean="0">
                <a:sym typeface="Wingdings 2"/>
              </a:rPr>
              <a:t>De </a:t>
            </a:r>
            <a:r>
              <a:rPr lang="nl-BE" dirty="0" smtClean="0">
                <a:sym typeface="Wingdings 2"/>
              </a:rPr>
              <a:t>armen van de agent staan </a:t>
            </a:r>
            <a:r>
              <a:rPr lang="nl-BE" u="sng" dirty="0" smtClean="0">
                <a:sym typeface="Wingdings 2"/>
              </a:rPr>
              <a:t>gestrekt en dwars </a:t>
            </a:r>
            <a:r>
              <a:rPr lang="nl-BE" dirty="0" smtClean="0">
                <a:sym typeface="Wingdings 2"/>
              </a:rPr>
              <a:t>op jouw looprichting of rijrichting</a:t>
            </a:r>
          </a:p>
          <a:p>
            <a:endParaRPr lang="nl-BE" dirty="0" smtClean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Je moet </a:t>
            </a:r>
            <a:r>
              <a:rPr lang="nl-BE" u="sng" dirty="0" smtClean="0">
                <a:sym typeface="Wingdings 2"/>
              </a:rPr>
              <a:t>stoppen en wachten</a:t>
            </a:r>
          </a:p>
          <a:p>
            <a:pPr marL="285750" indent="-285750">
              <a:buFont typeface="Wingdings 2"/>
              <a:buChar char="C"/>
            </a:pPr>
            <a:endParaRPr lang="en-US" sz="1400" i="1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53504"/>
            <a:ext cx="3648316" cy="272439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7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15"/>
    </mc:Choice>
    <mc:Fallback>
      <p:transition spd="slow" advTm="13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836712"/>
            <a:ext cx="626469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 smtClean="0"/>
              <a:t>Wat als er geen stoep aanwezig is ? </a:t>
            </a:r>
            <a:endParaRPr lang="nl-BE" u="sng" dirty="0"/>
          </a:p>
          <a:p>
            <a:endParaRPr lang="nl-BE" u="sng" dirty="0" smtClean="0"/>
          </a:p>
          <a:p>
            <a:endParaRPr lang="nl-BE" u="sng" dirty="0"/>
          </a:p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Is er een berm? </a:t>
            </a:r>
          </a:p>
          <a:p>
            <a:pPr marL="285750" indent="-285750">
              <a:buFont typeface="Wingdings 2"/>
              <a:buChar char="C"/>
            </a:pPr>
            <a:endParaRPr lang="nl-BE" dirty="0">
              <a:sym typeface="Wingdings 2"/>
            </a:endParaRPr>
          </a:p>
          <a:p>
            <a:endParaRPr lang="nl-BE" dirty="0" smtClean="0">
              <a:sym typeface="Wingdings 2"/>
            </a:endParaRPr>
          </a:p>
          <a:p>
            <a:endParaRPr lang="nl-BE" dirty="0" smtClean="0">
              <a:sym typeface="Wingdings 2"/>
            </a:endParaRPr>
          </a:p>
          <a:p>
            <a:endParaRPr lang="nl-BE" dirty="0">
              <a:sym typeface="Wingdings 2"/>
            </a:endParaRPr>
          </a:p>
          <a:p>
            <a:endParaRPr lang="nl-BE" dirty="0" smtClean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Is er een fietspad?</a:t>
            </a:r>
          </a:p>
          <a:p>
            <a:r>
              <a:rPr lang="nl-BE" dirty="0" smtClean="0">
                <a:sym typeface="Wingdings 2"/>
              </a:rPr>
              <a:t> </a:t>
            </a:r>
          </a:p>
          <a:p>
            <a:endParaRPr lang="nl-BE" dirty="0">
              <a:sym typeface="Wingdings 2"/>
            </a:endParaRPr>
          </a:p>
          <a:p>
            <a:endParaRPr lang="nl-BE" dirty="0" smtClean="0">
              <a:sym typeface="Wingdings 2"/>
            </a:endParaRPr>
          </a:p>
          <a:p>
            <a:endParaRPr lang="nl-BE" dirty="0">
              <a:sym typeface="Wingdings 2"/>
            </a:endParaRPr>
          </a:p>
          <a:p>
            <a:endParaRPr lang="nl-BE" dirty="0" smtClean="0">
              <a:sym typeface="Wingdings 2"/>
            </a:endParaRPr>
          </a:p>
          <a:p>
            <a:endParaRPr lang="nl-BE" dirty="0">
              <a:sym typeface="Wingdings 2"/>
            </a:endParaRPr>
          </a:p>
          <a:p>
            <a:endParaRPr lang="nl-BE" dirty="0" smtClean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Links op de rijbaan</a:t>
            </a:r>
          </a:p>
          <a:p>
            <a:endParaRPr lang="nl-BE" dirty="0" smtClean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22" y="5013175"/>
            <a:ext cx="2651990" cy="162320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12776"/>
            <a:ext cx="2362698" cy="153168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6"/>
          <a:stretch/>
        </p:blipFill>
        <p:spPr>
          <a:xfrm>
            <a:off x="4047731" y="3212976"/>
            <a:ext cx="2382911" cy="1612672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539552" y="1844824"/>
            <a:ext cx="432048" cy="374441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87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53"/>
    </mc:Choice>
    <mc:Fallback>
      <p:transition spd="slow" advTm="31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56296 L 1.11111E-6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0" y="1923192"/>
            <a:ext cx="594897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2"/>
              <a:buChar char="C"/>
            </a:pPr>
            <a:r>
              <a:rPr lang="en-US" dirty="0" smtClean="0">
                <a:sym typeface="Wingdings 2"/>
              </a:rPr>
              <a:t>De </a:t>
            </a:r>
            <a:r>
              <a:rPr lang="nl-BE" dirty="0" smtClean="0">
                <a:sym typeface="Wingdings 2"/>
              </a:rPr>
              <a:t>armen van de agent staan </a:t>
            </a:r>
            <a:r>
              <a:rPr lang="nl-BE" u="sng" dirty="0" smtClean="0">
                <a:sym typeface="Wingdings 2"/>
              </a:rPr>
              <a:t>gestrekt en evenwijdig </a:t>
            </a:r>
            <a:r>
              <a:rPr lang="nl-BE" dirty="0" smtClean="0">
                <a:sym typeface="Wingdings 2"/>
              </a:rPr>
              <a:t>met jouw looprichting of rijrichting</a:t>
            </a:r>
          </a:p>
          <a:p>
            <a:endParaRPr lang="nl-BE" dirty="0" smtClean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Je mag </a:t>
            </a:r>
            <a:r>
              <a:rPr lang="nl-BE" u="sng" dirty="0" smtClean="0">
                <a:sym typeface="Wingdings 2"/>
              </a:rPr>
              <a:t>oversteken of doorrijden</a:t>
            </a:r>
          </a:p>
          <a:p>
            <a:pPr marL="285750" indent="-285750">
              <a:buFont typeface="Wingdings 2"/>
              <a:buChar char="C"/>
            </a:pPr>
            <a:endParaRPr lang="en-US" sz="1400" i="1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27" y="3933056"/>
            <a:ext cx="6757297" cy="24694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7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76"/>
    </mc:Choice>
    <mc:Fallback>
      <p:transition spd="slow" advTm="13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0" y="1923192"/>
            <a:ext cx="5948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2"/>
              <a:buChar char="C"/>
            </a:pPr>
            <a:r>
              <a:rPr lang="en-US" dirty="0" smtClean="0">
                <a:sym typeface="Wingdings 2"/>
              </a:rPr>
              <a:t>De </a:t>
            </a:r>
            <a:r>
              <a:rPr lang="nl-BE" dirty="0" smtClean="0">
                <a:sym typeface="Wingdings 2"/>
              </a:rPr>
              <a:t>agent maakt een </a:t>
            </a:r>
            <a:r>
              <a:rPr lang="nl-BE" u="sng" dirty="0" smtClean="0">
                <a:sym typeface="Wingdings 2"/>
              </a:rPr>
              <a:t>draaiende beweging </a:t>
            </a:r>
            <a:r>
              <a:rPr lang="nl-BE" dirty="0" smtClean="0">
                <a:sym typeface="Wingdings 2"/>
              </a:rPr>
              <a:t>met zijn </a:t>
            </a:r>
            <a:r>
              <a:rPr lang="nl-BE" u="sng" dirty="0" smtClean="0">
                <a:sym typeface="Wingdings 2"/>
              </a:rPr>
              <a:t>voorarm</a:t>
            </a:r>
          </a:p>
          <a:p>
            <a:endParaRPr lang="nl-BE" dirty="0" smtClean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Je moet </a:t>
            </a:r>
            <a:r>
              <a:rPr lang="nl-BE" u="sng" dirty="0" smtClean="0">
                <a:sym typeface="Wingdings 2"/>
              </a:rPr>
              <a:t>doorstappen of doorrijden</a:t>
            </a:r>
            <a:endParaRPr lang="en-US" sz="1400" i="1" u="sng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74189"/>
            <a:ext cx="3779703" cy="28316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1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3"/>
    </mc:Choice>
    <mc:Fallback>
      <p:transition spd="slow" advTm="9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980728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Je kan nog verder oefenen met het werkblad</a:t>
            </a:r>
          </a:p>
          <a:p>
            <a:endParaRPr lang="nl-BE" dirty="0"/>
          </a:p>
          <a:p>
            <a:pPr algn="ctr"/>
            <a:r>
              <a:rPr lang="nl-BE" b="1" dirty="0" smtClean="0"/>
              <a:t>De bevelen van de agent</a:t>
            </a:r>
          </a:p>
        </p:txBody>
      </p:sp>
      <p:pic>
        <p:nvPicPr>
          <p:cNvPr id="4" name="Picture 3" descr="werkblad_bevelen_agent [Compatibility Mode] - Microsoft Word (Product Activation Failed)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20720" r="26222" b="4488"/>
          <a:stretch/>
        </p:blipFill>
        <p:spPr>
          <a:xfrm>
            <a:off x="2555776" y="2780928"/>
            <a:ext cx="4368800" cy="3698240"/>
          </a:xfrm>
          <a:prstGeom prst="rect">
            <a:avLst/>
          </a:prstGeom>
        </p:spPr>
      </p:pic>
      <p:sp>
        <p:nvSpPr>
          <p:cNvPr id="5" name="Curved Right Arrow 4"/>
          <p:cNvSpPr/>
          <p:nvPr/>
        </p:nvSpPr>
        <p:spPr>
          <a:xfrm>
            <a:off x="827584" y="1556792"/>
            <a:ext cx="1152128" cy="1584176"/>
          </a:xfrm>
          <a:prstGeom prst="curv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7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60"/>
    </mc:Choice>
    <mc:Fallback>
      <p:transition spd="slow" advTm="9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76672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C000"/>
                </a:solidFill>
                <a:sym typeface="Wingdings 2"/>
              </a:rPr>
              <a:t>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Stappen</a:t>
            </a:r>
            <a:r>
              <a:rPr lang="en-US" dirty="0" smtClean="0">
                <a:solidFill>
                  <a:srgbClr val="FFC000"/>
                </a:solidFill>
                <a:sym typeface="Wingdings 2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langs</a:t>
            </a:r>
            <a:r>
              <a:rPr lang="en-US" dirty="0" smtClean="0">
                <a:solidFill>
                  <a:srgbClr val="FFC000"/>
                </a:solidFill>
                <a:sym typeface="Wingdings 2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een</a:t>
            </a:r>
            <a:r>
              <a:rPr lang="en-US" dirty="0" smtClean="0">
                <a:solidFill>
                  <a:srgbClr val="FFC000"/>
                </a:solidFill>
                <a:sym typeface="Wingdings 2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hindernis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2276872"/>
            <a:ext cx="74888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sym typeface="Wingdings 2"/>
              </a:rPr>
              <a:t>Wat</a:t>
            </a:r>
            <a:r>
              <a:rPr lang="en-US" u="sng" dirty="0" smtClean="0">
                <a:sym typeface="Wingdings 2"/>
              </a:rPr>
              <a:t> </a:t>
            </a:r>
            <a:r>
              <a:rPr lang="en-US" u="sng" dirty="0" err="1" smtClean="0">
                <a:sym typeface="Wingdings 2"/>
              </a:rPr>
              <a:t>als</a:t>
            </a:r>
            <a:r>
              <a:rPr lang="en-US" u="sng" dirty="0" smtClean="0">
                <a:sym typeface="Wingdings 2"/>
              </a:rPr>
              <a:t> </a:t>
            </a:r>
            <a:r>
              <a:rPr lang="en-US" u="sng" dirty="0" err="1" smtClean="0">
                <a:sym typeface="Wingdings 2"/>
              </a:rPr>
              <a:t>er</a:t>
            </a:r>
            <a:r>
              <a:rPr lang="en-US" u="sng" dirty="0" smtClean="0">
                <a:sym typeface="Wingdings 2"/>
              </a:rPr>
              <a:t> </a:t>
            </a:r>
            <a:r>
              <a:rPr lang="en-US" u="sng" dirty="0" err="1" smtClean="0">
                <a:sym typeface="Wingdings 2"/>
              </a:rPr>
              <a:t>een</a:t>
            </a:r>
            <a:r>
              <a:rPr lang="en-US" u="sng" dirty="0" smtClean="0">
                <a:sym typeface="Wingdings 2"/>
              </a:rPr>
              <a:t> </a:t>
            </a:r>
            <a:r>
              <a:rPr lang="en-US" u="sng" dirty="0" err="1" smtClean="0">
                <a:sym typeface="Wingdings 2"/>
              </a:rPr>
              <a:t>hindernis</a:t>
            </a:r>
            <a:r>
              <a:rPr lang="en-US" u="sng" dirty="0" smtClean="0">
                <a:sym typeface="Wingdings 2"/>
              </a:rPr>
              <a:t> op het </a:t>
            </a:r>
            <a:r>
              <a:rPr lang="en-US" u="sng" dirty="0" err="1" smtClean="0">
                <a:sym typeface="Wingdings 2"/>
              </a:rPr>
              <a:t>voetpad</a:t>
            </a:r>
            <a:r>
              <a:rPr lang="en-US" u="sng" dirty="0" smtClean="0">
                <a:sym typeface="Wingdings 2"/>
              </a:rPr>
              <a:t> </a:t>
            </a:r>
            <a:r>
              <a:rPr lang="en-US" u="sng" dirty="0" err="1" smtClean="0">
                <a:sym typeface="Wingdings 2"/>
              </a:rPr>
              <a:t>ligt</a:t>
            </a:r>
            <a:r>
              <a:rPr lang="en-US" u="sng" dirty="0" smtClean="0">
                <a:sym typeface="Wingdings 2"/>
              </a:rPr>
              <a:t>? </a:t>
            </a:r>
          </a:p>
          <a:p>
            <a:endParaRPr lang="nl-BE" dirty="0">
              <a:sym typeface="Wingdings 2"/>
            </a:endParaRPr>
          </a:p>
          <a:p>
            <a:pPr marL="285750" lvl="0" indent="-285750">
              <a:buFont typeface="Wingdings 2"/>
              <a:buChar char="C"/>
            </a:pPr>
            <a:r>
              <a:rPr lang="nl-BE" dirty="0" smtClean="0"/>
              <a:t>Stoppen </a:t>
            </a:r>
            <a:r>
              <a:rPr lang="nl-BE" dirty="0"/>
              <a:t>bij een </a:t>
            </a:r>
            <a:r>
              <a:rPr lang="nl-BE" dirty="0" smtClean="0"/>
              <a:t>hindernis</a:t>
            </a:r>
          </a:p>
          <a:p>
            <a:pPr lvl="0"/>
            <a:endParaRPr lang="nl-BE" dirty="0" smtClean="0"/>
          </a:p>
          <a:p>
            <a:pPr marL="285750" indent="-285750">
              <a:buFont typeface="Wingdings 2"/>
              <a:buChar char="C"/>
            </a:pPr>
            <a:r>
              <a:rPr lang="nl-BE" dirty="0" smtClean="0"/>
              <a:t>Links, rechts en links kijken naar het voertuigenverkeer op de rijbaan en wachten tot het veilig is om rond de hindernis te stappen</a:t>
            </a:r>
          </a:p>
          <a:p>
            <a:endParaRPr lang="nl-BE" dirty="0" smtClean="0"/>
          </a:p>
          <a:p>
            <a:pPr marL="285750" lvl="0" indent="-285750">
              <a:buFont typeface="Wingdings 2"/>
              <a:buChar char="C"/>
            </a:pPr>
            <a:r>
              <a:rPr lang="nl-BE" dirty="0" smtClean="0"/>
              <a:t>Kort om de hindernis heen stappen</a:t>
            </a:r>
          </a:p>
          <a:p>
            <a:pPr lvl="0"/>
            <a:endParaRPr lang="nl-BE" dirty="0" smtClean="0"/>
          </a:p>
          <a:p>
            <a:pPr marL="285750" indent="-285750">
              <a:buFont typeface="Wingdings 2"/>
              <a:buChar char="C"/>
            </a:pPr>
            <a:r>
              <a:rPr lang="nl-BE" dirty="0" smtClean="0"/>
              <a:t>Je weg verder zetten op een veilige manier</a:t>
            </a:r>
            <a:endParaRPr lang="en-US" dirty="0" smtClean="0"/>
          </a:p>
          <a:p>
            <a:pPr lvl="0"/>
            <a:endParaRPr lang="en-US" dirty="0" smtClean="0"/>
          </a:p>
          <a:p>
            <a:pPr marL="285750" indent="-285750">
              <a:buFont typeface="Wingdings 2"/>
              <a:buChar char="C"/>
            </a:pPr>
            <a:endParaRPr lang="en-US" dirty="0" smtClean="0"/>
          </a:p>
          <a:p>
            <a:pPr marL="285750" lvl="0" indent="-285750">
              <a:buFont typeface="Wingdings 2"/>
              <a:buChar char="C"/>
            </a:pPr>
            <a:endParaRPr lang="nl-BE" dirty="0" smtClean="0"/>
          </a:p>
          <a:p>
            <a:pPr marL="285750" lvl="0" indent="-285750">
              <a:buFont typeface="Wingdings 2"/>
              <a:buChar char="C"/>
            </a:pPr>
            <a:endParaRPr lang="en-US" dirty="0"/>
          </a:p>
          <a:p>
            <a:endParaRPr lang="en-US" dirty="0"/>
          </a:p>
        </p:txBody>
      </p:sp>
      <p:pic>
        <p:nvPicPr>
          <p:cNvPr id="8194" name="Picture 2" descr="https://www.hetgrotevoetgangersexamen.be/sites/default/files/styles/skill/public/vaardigheid_01.jpg?itok=cHwf8aJ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77072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368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89"/>
    </mc:Choice>
    <mc:Fallback>
      <p:transition spd="slow" advTm="50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 smtClean="0">
                <a:solidFill>
                  <a:srgbClr val="FFC000"/>
                </a:solidFill>
              </a:rPr>
              <a:t>Even oefenen...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132856"/>
            <a:ext cx="6984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 smtClean="0"/>
              <a:t>Nodig: </a:t>
            </a:r>
          </a:p>
          <a:p>
            <a:endParaRPr lang="nl-NL" dirty="0"/>
          </a:p>
          <a:p>
            <a:r>
              <a:rPr lang="nl-NL" dirty="0" smtClean="0"/>
              <a:t>Teken met krijt een straat met aan de zijkant een stoep. </a:t>
            </a:r>
          </a:p>
          <a:p>
            <a:r>
              <a:rPr lang="nl-NL" dirty="0"/>
              <a:t>P</a:t>
            </a:r>
            <a:r>
              <a:rPr lang="nl-NL" dirty="0" smtClean="0"/>
              <a:t>laats in het midden een hindernis die de stoep helemaal verspert. Die hindernis kan bijvoorbeeld een vuilnisbak zijn. </a:t>
            </a:r>
          </a:p>
          <a:p>
            <a:endParaRPr lang="nl-NL" dirty="0"/>
          </a:p>
          <a:p>
            <a:r>
              <a:rPr lang="nl-NL" u="sng" dirty="0" smtClean="0"/>
              <a:t>Oefening: </a:t>
            </a:r>
          </a:p>
          <a:p>
            <a:endParaRPr lang="nl-NL" dirty="0"/>
          </a:p>
          <a:p>
            <a:r>
              <a:rPr lang="nl-NL" dirty="0" smtClean="0"/>
              <a:t>Stap op het getekende voetpad en stop aan de hindernis. </a:t>
            </a:r>
          </a:p>
          <a:p>
            <a:r>
              <a:rPr lang="nl-NL" dirty="0" smtClean="0"/>
              <a:t>Overloop de stappen die je dan moet doen om rond de hindernis te stappen.  </a:t>
            </a:r>
          </a:p>
          <a:p>
            <a:endParaRPr lang="nl-NL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99592" y="150374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rgbClr val="FFC000"/>
                </a:solidFill>
              </a:rPr>
              <a:t>1. Met krijt oefenen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11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78"/>
    </mc:Choice>
    <mc:Fallback>
      <p:transition spd="slow" advTm="32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835977"/>
            <a:ext cx="5599849" cy="50412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6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2"/>
    </mc:Choice>
    <mc:Fallback>
      <p:transition spd="slow" advTm="4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150374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rgbClr val="FFC000"/>
                </a:solidFill>
              </a:rPr>
              <a:t>1. In het echt oefenen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2132856"/>
            <a:ext cx="77768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r>
              <a:rPr lang="nl-NL" u="sng" dirty="0" smtClean="0"/>
              <a:t>Nodig: </a:t>
            </a:r>
            <a:endParaRPr lang="nl-NL" dirty="0"/>
          </a:p>
          <a:p>
            <a:endParaRPr lang="nl-NL" dirty="0" smtClean="0"/>
          </a:p>
          <a:p>
            <a:r>
              <a:rPr lang="nl-NL" dirty="0" smtClean="0"/>
              <a:t>Kies een rustige straat of wijk in de schoolomgeving. </a:t>
            </a:r>
            <a:endParaRPr lang="nl-NL" dirty="0"/>
          </a:p>
          <a:p>
            <a:r>
              <a:rPr lang="nl-NL" dirty="0" smtClean="0"/>
              <a:t>Zorg dat je mama op papa meegaat. </a:t>
            </a:r>
          </a:p>
          <a:p>
            <a:r>
              <a:rPr lang="nl-NL" dirty="0" smtClean="0"/>
              <a:t>Fluovestje ! </a:t>
            </a:r>
          </a:p>
          <a:p>
            <a:endParaRPr lang="nl-NL" dirty="0" smtClean="0"/>
          </a:p>
          <a:p>
            <a:r>
              <a:rPr lang="nl-NL" u="sng" dirty="0" smtClean="0"/>
              <a:t>Oefening: </a:t>
            </a:r>
          </a:p>
          <a:p>
            <a:endParaRPr lang="nl-NL" u="sng" dirty="0" smtClean="0"/>
          </a:p>
          <a:p>
            <a:r>
              <a:rPr lang="nl-NL" dirty="0" smtClean="0"/>
              <a:t>Zet een hindernis op de stoep. Dit kan een fiets zijn, een vuilnisbak, kegeltjes, ... </a:t>
            </a:r>
          </a:p>
          <a:p>
            <a:r>
              <a:rPr lang="nl-NL" dirty="0" smtClean="0"/>
              <a:t>Overloop de stappen die je dan moet doen om rond de hindernis te stappen. </a:t>
            </a:r>
            <a:endParaRPr lang="nl-NL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22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28"/>
    </mc:Choice>
    <mc:Fallback>
      <p:transition spd="slow" advTm="28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52736"/>
            <a:ext cx="5184575" cy="491306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2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3"/>
    </mc:Choice>
    <mc:Fallback>
      <p:transition spd="slow" advTm="4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C000"/>
                </a:solidFill>
                <a:sym typeface="Wingdings 2"/>
              </a:rPr>
              <a:t>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Oversteken</a:t>
            </a:r>
            <a:r>
              <a:rPr lang="en-US" dirty="0" smtClean="0">
                <a:solidFill>
                  <a:srgbClr val="FFC000"/>
                </a:solidFill>
                <a:sym typeface="Wingdings 2"/>
              </a:rPr>
              <a:t> op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een</a:t>
            </a:r>
            <a:r>
              <a:rPr lang="en-US" dirty="0" smtClean="0">
                <a:solidFill>
                  <a:srgbClr val="FFC000"/>
                </a:solidFill>
                <a:sym typeface="Wingdings 2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sym typeface="Wingdings 2"/>
              </a:rPr>
              <a:t>zebrapad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2329085"/>
            <a:ext cx="63367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 2"/>
              <a:buChar char="C"/>
            </a:pPr>
            <a:r>
              <a:rPr lang="nl-BE" dirty="0" smtClean="0"/>
              <a:t>Stoppen </a:t>
            </a:r>
            <a:r>
              <a:rPr lang="nl-BE" dirty="0"/>
              <a:t>aan de </a:t>
            </a:r>
            <a:r>
              <a:rPr lang="nl-BE" dirty="0" smtClean="0"/>
              <a:t>stoeprand</a:t>
            </a:r>
          </a:p>
          <a:p>
            <a:pPr marL="285750" lvl="0" indent="-285750">
              <a:buFont typeface="Wingdings 2"/>
              <a:buChar char="C"/>
            </a:pPr>
            <a:endParaRPr lang="nl-BE" dirty="0" smtClean="0"/>
          </a:p>
          <a:p>
            <a:pPr marL="285750" indent="-285750">
              <a:buFont typeface="Wingdings 2"/>
              <a:buChar char="C"/>
            </a:pPr>
            <a:r>
              <a:rPr lang="nl-BE" dirty="0" smtClean="0"/>
              <a:t>Links, rechts en links kijken. In het midden kijken wij terug naar rechts</a:t>
            </a:r>
          </a:p>
          <a:p>
            <a:pPr marL="285750" indent="-285750">
              <a:buFont typeface="Wingdings 2"/>
              <a:buChar char="C"/>
            </a:pPr>
            <a:endParaRPr lang="nl-BE" dirty="0" smtClean="0"/>
          </a:p>
          <a:p>
            <a:pPr marL="285750" lvl="0" indent="-285750">
              <a:buFont typeface="Wingdings 2"/>
              <a:buChar char="C"/>
            </a:pPr>
            <a:r>
              <a:rPr lang="nl-BE" dirty="0" smtClean="0"/>
              <a:t>Duidelijk maken dat men wil oversteken</a:t>
            </a:r>
          </a:p>
          <a:p>
            <a:pPr marL="285750" lvl="0" indent="-285750">
              <a:buFont typeface="Wingdings 2"/>
              <a:buChar char="C"/>
            </a:pPr>
            <a:endParaRPr lang="nl-BE" dirty="0" smtClean="0"/>
          </a:p>
          <a:p>
            <a:pPr marL="285750" indent="-285750">
              <a:buFont typeface="Wingdings 2"/>
              <a:buChar char="C"/>
            </a:pPr>
            <a:r>
              <a:rPr lang="nl-BE" dirty="0" smtClean="0"/>
              <a:t>Wachten tot de weg vrij is en tot iedereen is gestopt</a:t>
            </a:r>
          </a:p>
          <a:p>
            <a:pPr marL="285750" indent="-285750">
              <a:buFont typeface="Wingdings 2"/>
              <a:buChar char="C"/>
            </a:pPr>
            <a:endParaRPr lang="nl-BE" dirty="0" smtClean="0"/>
          </a:p>
          <a:p>
            <a:pPr marL="285750" lvl="0" indent="-285750">
              <a:buFont typeface="Wingdings 2"/>
              <a:buChar char="C"/>
            </a:pPr>
            <a:r>
              <a:rPr lang="nl-BE" dirty="0" smtClean="0"/>
              <a:t>Zelf aandachtig blijven tijdens het oversteken</a:t>
            </a:r>
            <a:endParaRPr lang="en-US" dirty="0" smtClean="0"/>
          </a:p>
          <a:p>
            <a:endParaRPr lang="en-US" dirty="0" smtClean="0"/>
          </a:p>
          <a:p>
            <a:pPr marL="285750" lvl="0" indent="-285750">
              <a:buFont typeface="Wingdings 2"/>
              <a:buChar char="C"/>
            </a:pPr>
            <a:endParaRPr lang="en-US" dirty="0" smtClean="0"/>
          </a:p>
          <a:p>
            <a:pPr marL="285750" indent="-285750">
              <a:buFont typeface="Wingdings 2"/>
              <a:buChar char="C"/>
            </a:pPr>
            <a:endParaRPr lang="en-US" dirty="0" smtClean="0"/>
          </a:p>
          <a:p>
            <a:pPr marL="285750" lvl="0" indent="-285750">
              <a:buFont typeface="Wingdings 2"/>
              <a:buChar char="C"/>
            </a:pPr>
            <a:endParaRPr lang="nl-BE" dirty="0" smtClean="0"/>
          </a:p>
          <a:p>
            <a:pPr marL="285750" lvl="0" indent="-285750">
              <a:buFont typeface="Wingdings 2"/>
              <a:buChar char="C"/>
            </a:pPr>
            <a:endParaRPr lang="en-US" dirty="0"/>
          </a:p>
          <a:p>
            <a:endParaRPr lang="en-US" dirty="0"/>
          </a:p>
        </p:txBody>
      </p:sp>
      <p:pic>
        <p:nvPicPr>
          <p:cNvPr id="9218" name="Picture 2" descr="https://www.hetgrotevoetgangersexamen.be/sites/default/files/styles/skill/public/vaardigheid_02.jpg?itok=smu4wE_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91005"/>
            <a:ext cx="2562395" cy="256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181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70"/>
    </mc:Choice>
    <mc:Fallback>
      <p:transition spd="slow" advTm="48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3.6|3|3.9|6.6|5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2|4.5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190</TotalTime>
  <Words>978</Words>
  <Application>Microsoft Office PowerPoint</Application>
  <PresentationFormat>On-screen Show (4:3)</PresentationFormat>
  <Paragraphs>221</Paragraphs>
  <Slides>32</Slides>
  <Notes>1</Notes>
  <HiddenSlides>0</HiddenSlides>
  <MMClips>32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Slipstream</vt:lpstr>
      <vt:lpstr>Welke vaardigheden moet ik hebben ? </vt:lpstr>
      <vt:lpstr> Hoe stap ik veilig op de stoep? </vt:lpstr>
      <vt:lpstr>PowerPoint Presentation</vt:lpstr>
      <vt:lpstr> Stappen langs een hindernis</vt:lpstr>
      <vt:lpstr>Even oefenen...</vt:lpstr>
      <vt:lpstr>PowerPoint Presentation</vt:lpstr>
      <vt:lpstr>PowerPoint Presentation</vt:lpstr>
      <vt:lpstr>PowerPoint Presentation</vt:lpstr>
      <vt:lpstr> Oversteken op een zebrapad</vt:lpstr>
      <vt:lpstr>Even oefenen...</vt:lpstr>
      <vt:lpstr>PowerPoint Presentation</vt:lpstr>
      <vt:lpstr>PowerPoint Presentation</vt:lpstr>
      <vt:lpstr>PowerPoint Presentation</vt:lpstr>
      <vt:lpstr> Oversteken tussen geparkeerde auto’s</vt:lpstr>
      <vt:lpstr>Even oefenen...</vt:lpstr>
      <vt:lpstr> Oversteken op een T-kruispunt</vt:lpstr>
      <vt:lpstr>Even oefenen...</vt:lpstr>
      <vt:lpstr>PowerPoint Presentation</vt:lpstr>
      <vt:lpstr>PowerPoint Presentation</vt:lpstr>
      <vt:lpstr>PowerPoint Presentation</vt:lpstr>
      <vt:lpstr>PowerPoint Presentation</vt:lpstr>
      <vt:lpstr> Oversteken aan  verkeerslichten</vt:lpstr>
      <vt:lpstr>Even oefenen... </vt:lpstr>
      <vt:lpstr>PowerPoint Presentation</vt:lpstr>
      <vt:lpstr> Oversteken op de veiligste plaats</vt:lpstr>
      <vt:lpstr> De bevelen van een politieagent </vt:lpstr>
      <vt:lpstr>PowerPoint Presentation</vt:lpstr>
      <vt:lpstr>Even oefenen...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Welke vaardigheden moet ik hebben ?</dc:title>
  <dc:creator>Margot</dc:creator>
  <cp:lastModifiedBy>Margot</cp:lastModifiedBy>
  <cp:revision>3</cp:revision>
  <dcterms:created xsi:type="dcterms:W3CDTF">2020-05-06T10:02:15Z</dcterms:created>
  <dcterms:modified xsi:type="dcterms:W3CDTF">2020-05-06T13:12:20Z</dcterms:modified>
</cp:coreProperties>
</file>