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1040F8-9637-4B70-B6A1-C0B61B0F335F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C0F9C-D0B7-4203-AF93-F6DD308A6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465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F52-73C6-465D-A17B-52573571F69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243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A79C-CFD5-441A-8662-224F9520A7C0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A90A-D71E-4799-9234-3DE1644437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A79C-CFD5-441A-8662-224F9520A7C0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A90A-D71E-4799-9234-3DE1644437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A79C-CFD5-441A-8662-224F9520A7C0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A90A-D71E-4799-9234-3DE1644437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A79C-CFD5-441A-8662-224F9520A7C0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A90A-D71E-4799-9234-3DE16444377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A79C-CFD5-441A-8662-224F9520A7C0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A90A-D71E-4799-9234-3DE1644437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A79C-CFD5-441A-8662-224F9520A7C0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A90A-D71E-4799-9234-3DE16444377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A79C-CFD5-441A-8662-224F9520A7C0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A90A-D71E-4799-9234-3DE16444377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A79C-CFD5-441A-8662-224F9520A7C0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A90A-D71E-4799-9234-3DE1644437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A79C-CFD5-441A-8662-224F9520A7C0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A90A-D71E-4799-9234-3DE1644437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A79C-CFD5-441A-8662-224F9520A7C0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A90A-D71E-4799-9234-3DE1644437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A79C-CFD5-441A-8662-224F9520A7C0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A90A-D71E-4799-9234-3DE1644437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6F4A79C-CFD5-441A-8662-224F9520A7C0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03EA90A-D71E-4799-9234-3DE16444377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wav"/><Relationship Id="rId2" Type="http://schemas.microsoft.com/office/2007/relationships/media" Target="../media/media14.wav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image" Target="../media/image13.jpeg"/><Relationship Id="rId4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2.png"/><Relationship Id="rId4" Type="http://schemas.openxmlformats.org/officeDocument/2006/relationships/hyperlink" Target="https://www.youtube.com/watch?v=BleCHXHiYrg&amp;feature=youtu.be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wav"/><Relationship Id="rId2" Type="http://schemas.microsoft.com/office/2007/relationships/media" Target="../media/media16.wav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image" Target="../media/image14.tmp"/><Relationship Id="rId4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wav"/><Relationship Id="rId2" Type="http://schemas.microsoft.com/office/2007/relationships/media" Target="../media/media17.wav"/><Relationship Id="rId1" Type="http://schemas.openxmlformats.org/officeDocument/2006/relationships/tags" Target="../tags/tag8.xml"/><Relationship Id="rId6" Type="http://schemas.openxmlformats.org/officeDocument/2006/relationships/image" Target="../media/image2.pn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media19.wav"/><Relationship Id="rId2" Type="http://schemas.microsoft.com/office/2007/relationships/media" Target="../media/media19.wav"/><Relationship Id="rId1" Type="http://schemas.openxmlformats.org/officeDocument/2006/relationships/tags" Target="../tags/tag9.xml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2.wav"/><Relationship Id="rId2" Type="http://schemas.microsoft.com/office/2007/relationships/media" Target="../media/media22.wav"/><Relationship Id="rId1" Type="http://schemas.openxmlformats.org/officeDocument/2006/relationships/tags" Target="../tags/tag10.xml"/><Relationship Id="rId6" Type="http://schemas.openxmlformats.org/officeDocument/2006/relationships/image" Target="../media/image2.pn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media25.wav"/><Relationship Id="rId7" Type="http://schemas.openxmlformats.org/officeDocument/2006/relationships/image" Target="../media/image2.png"/><Relationship Id="rId2" Type="http://schemas.microsoft.com/office/2007/relationships/media" Target="../media/media25.wav"/><Relationship Id="rId1" Type="http://schemas.openxmlformats.org/officeDocument/2006/relationships/tags" Target="../tags/tag11.xml"/><Relationship Id="rId6" Type="http://schemas.openxmlformats.org/officeDocument/2006/relationships/image" Target="../media/image20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media26.wav"/><Relationship Id="rId2" Type="http://schemas.microsoft.com/office/2007/relationships/media" Target="../media/media26.wav"/><Relationship Id="rId1" Type="http://schemas.openxmlformats.org/officeDocument/2006/relationships/tags" Target="../tags/tag12.xml"/><Relationship Id="rId6" Type="http://schemas.openxmlformats.org/officeDocument/2006/relationships/image" Target="../media/image2.png"/><Relationship Id="rId5" Type="http://schemas.openxmlformats.org/officeDocument/2006/relationships/image" Target="../media/image21.tmp"/><Relationship Id="rId4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5" Type="http://schemas.openxmlformats.org/officeDocument/2006/relationships/image" Target="../media/image2.png"/><Relationship Id="rId4" Type="http://schemas.openxmlformats.org/officeDocument/2006/relationships/image" Target="../media/image21.tm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5" Type="http://schemas.openxmlformats.org/officeDocument/2006/relationships/image" Target="../media/image2.png"/><Relationship Id="rId4" Type="http://schemas.openxmlformats.org/officeDocument/2006/relationships/image" Target="../media/image22.tm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5" Type="http://schemas.openxmlformats.org/officeDocument/2006/relationships/image" Target="../media/image2.png"/><Relationship Id="rId4" Type="http://schemas.openxmlformats.org/officeDocument/2006/relationships/image" Target="../media/image23.tm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3.wav"/><Relationship Id="rId7" Type="http://schemas.openxmlformats.org/officeDocument/2006/relationships/image" Target="../media/image6.tmp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tmp"/><Relationship Id="rId4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5" Type="http://schemas.openxmlformats.org/officeDocument/2006/relationships/image" Target="../media/image2.png"/><Relationship Id="rId4" Type="http://schemas.openxmlformats.org/officeDocument/2006/relationships/image" Target="../media/image24.tm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5" Type="http://schemas.openxmlformats.org/officeDocument/2006/relationships/image" Target="../media/image2.png"/><Relationship Id="rId4" Type="http://schemas.openxmlformats.org/officeDocument/2006/relationships/image" Target="../media/image25.tm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5" Type="http://schemas.openxmlformats.org/officeDocument/2006/relationships/image" Target="../media/image2.png"/><Relationship Id="rId4" Type="http://schemas.openxmlformats.org/officeDocument/2006/relationships/image" Target="../media/image26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.png"/><Relationship Id="rId4" Type="http://schemas.openxmlformats.org/officeDocument/2006/relationships/image" Target="../media/image8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2.png"/><Relationship Id="rId4" Type="http://schemas.openxmlformats.org/officeDocument/2006/relationships/image" Target="../media/image9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wav"/><Relationship Id="rId2" Type="http://schemas.microsoft.com/office/2007/relationships/media" Target="../media/media9.wav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image" Target="../media/image10.jpeg"/><Relationship Id="rId4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404664"/>
            <a:ext cx="6512511" cy="1143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nl-BE" dirty="0" smtClean="0"/>
              <a:t>Welke vaardigheden moet ik hebben ? </a:t>
            </a:r>
            <a:endParaRPr 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661631"/>
            <a:ext cx="3024336" cy="4196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2091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921"/>
    </mc:Choice>
    <mc:Fallback>
      <p:transition spd="slow" advTm="179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404664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nl-BE" dirty="0" smtClean="0">
                <a:solidFill>
                  <a:srgbClr val="FFC000"/>
                </a:solidFill>
              </a:rPr>
              <a:t>Even oefenen...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624" y="2122978"/>
            <a:ext cx="73448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u="sng" dirty="0" smtClean="0"/>
              <a:t>Nodig: </a:t>
            </a:r>
          </a:p>
          <a:p>
            <a:endParaRPr lang="nl-NL" u="sng" dirty="0" smtClean="0"/>
          </a:p>
          <a:p>
            <a:r>
              <a:rPr lang="nl-NL" dirty="0" smtClean="0"/>
              <a:t>Teken met krijt de straat met aan de zijkant een stoep en een zebrapad. </a:t>
            </a:r>
          </a:p>
          <a:p>
            <a:r>
              <a:rPr lang="nl-NL" dirty="0" smtClean="0"/>
              <a:t>Iemand die een automobilist wil spelen die op straat rijd. Dit kan bijvoorbeeld iemand zijn die komt aangefietst. </a:t>
            </a:r>
          </a:p>
          <a:p>
            <a:endParaRPr lang="nl-NL" dirty="0" smtClean="0"/>
          </a:p>
          <a:p>
            <a:r>
              <a:rPr lang="nl-NL" u="sng" dirty="0" smtClean="0"/>
              <a:t>Oefening: </a:t>
            </a:r>
          </a:p>
          <a:p>
            <a:endParaRPr lang="nl-NL" u="sng" dirty="0" smtClean="0"/>
          </a:p>
          <a:p>
            <a:r>
              <a:rPr lang="nl-NL" dirty="0" smtClean="0"/>
              <a:t>Er komt een auto aangereden </a:t>
            </a:r>
            <a:r>
              <a:rPr lang="nl-NL" sz="1400" i="1" dirty="0" smtClean="0"/>
              <a:t>(de persoon op de fiets)</a:t>
            </a:r>
          </a:p>
          <a:p>
            <a:r>
              <a:rPr lang="nl-NL" dirty="0" smtClean="0"/>
              <a:t>Je volgt de stappen die je moet volgen om veilig over te steken op een zebrapad. </a:t>
            </a:r>
          </a:p>
          <a:p>
            <a:endParaRPr lang="nl-NL" dirty="0" smtClean="0"/>
          </a:p>
          <a:p>
            <a:endParaRPr lang="nl-NL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899592" y="150374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dirty="0" smtClean="0">
                <a:solidFill>
                  <a:srgbClr val="FFC000"/>
                </a:solidFill>
              </a:rPr>
              <a:t>1. Met krijt oefenen</a:t>
            </a:r>
            <a:endParaRPr lang="en-US" b="1" dirty="0">
              <a:solidFill>
                <a:srgbClr val="FFC000"/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221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426"/>
    </mc:Choice>
    <mc:Fallback>
      <p:transition spd="slow" advTm="314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132856"/>
            <a:ext cx="4036911" cy="3012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267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67"/>
    </mc:Choice>
    <mc:Fallback>
      <p:transition spd="slow" advTm="17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43608" y="2204864"/>
            <a:ext cx="633670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u="sng" dirty="0" smtClean="0"/>
              <a:t>Nodig: </a:t>
            </a:r>
          </a:p>
          <a:p>
            <a:endParaRPr lang="nl-NL" dirty="0"/>
          </a:p>
          <a:p>
            <a:r>
              <a:rPr lang="nl-NL" dirty="0" smtClean="0"/>
              <a:t>Zorg dat je mama / papa mee gaat. </a:t>
            </a:r>
          </a:p>
          <a:p>
            <a:r>
              <a:rPr lang="nl-NL" dirty="0" smtClean="0"/>
              <a:t>Fluovestje !</a:t>
            </a:r>
          </a:p>
          <a:p>
            <a:endParaRPr lang="nl-NL" dirty="0" smtClean="0"/>
          </a:p>
          <a:p>
            <a:r>
              <a:rPr lang="nl-NL" u="sng" dirty="0" smtClean="0"/>
              <a:t>Oefening: </a:t>
            </a:r>
          </a:p>
          <a:p>
            <a:endParaRPr lang="nl-NL" dirty="0" smtClean="0"/>
          </a:p>
          <a:p>
            <a:r>
              <a:rPr lang="nl-NL" dirty="0" smtClean="0"/>
              <a:t>Je volgt de stappen die je moet overlopen om veilig over te steken op een zebrapad. </a:t>
            </a:r>
          </a:p>
          <a:p>
            <a:r>
              <a:rPr lang="nl-NL" dirty="0" smtClean="0"/>
              <a:t>Je mama / papa zorgt dat je dit veilig doet. </a:t>
            </a:r>
            <a:endParaRPr lang="nl-NL" dirty="0" smtClean="0"/>
          </a:p>
          <a:p>
            <a:endParaRPr lang="nl-NL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150374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dirty="0" smtClean="0">
                <a:solidFill>
                  <a:srgbClr val="FFC000"/>
                </a:solidFill>
              </a:rPr>
              <a:t>1. In het echt oefenen</a:t>
            </a:r>
            <a:endParaRPr lang="en-US" b="1" dirty="0">
              <a:solidFill>
                <a:srgbClr val="FFC000"/>
              </a:solidFill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11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137"/>
    </mc:Choice>
    <mc:Fallback>
      <p:transition spd="slow" advTm="201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BREVET BREV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348880"/>
            <a:ext cx="4608512" cy="268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676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30"/>
    </mc:Choice>
    <mc:Fallback>
      <p:transition spd="slow" advTm="20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8422" y="476672"/>
            <a:ext cx="6512511" cy="1143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FFC000"/>
                </a:solidFill>
                <a:sym typeface="Wingdings 2"/>
              </a:rPr>
              <a:t> </a:t>
            </a:r>
            <a:r>
              <a:rPr lang="en-US" dirty="0" err="1" smtClean="0">
                <a:solidFill>
                  <a:srgbClr val="FFC000"/>
                </a:solidFill>
                <a:sym typeface="Wingdings 2"/>
              </a:rPr>
              <a:t>Oversteken</a:t>
            </a:r>
            <a:r>
              <a:rPr lang="en-US" dirty="0" smtClean="0">
                <a:solidFill>
                  <a:srgbClr val="FFC000"/>
                </a:solidFill>
                <a:sym typeface="Wingdings 2"/>
              </a:rPr>
              <a:t> </a:t>
            </a:r>
            <a:r>
              <a:rPr lang="en-US" dirty="0" err="1" smtClean="0">
                <a:solidFill>
                  <a:srgbClr val="FFC000"/>
                </a:solidFill>
                <a:sym typeface="Wingdings 2"/>
              </a:rPr>
              <a:t>tussen</a:t>
            </a:r>
            <a:r>
              <a:rPr lang="en-US" dirty="0" smtClean="0">
                <a:solidFill>
                  <a:srgbClr val="FFC000"/>
                </a:solidFill>
                <a:sym typeface="Wingdings 2"/>
              </a:rPr>
              <a:t> </a:t>
            </a:r>
            <a:r>
              <a:rPr lang="en-US" dirty="0" err="1" smtClean="0">
                <a:solidFill>
                  <a:srgbClr val="FFC000"/>
                </a:solidFill>
                <a:sym typeface="Wingdings 2"/>
              </a:rPr>
              <a:t>geparkeerde</a:t>
            </a:r>
            <a:r>
              <a:rPr lang="en-US" dirty="0" smtClean="0">
                <a:solidFill>
                  <a:srgbClr val="FFC000"/>
                </a:solidFill>
                <a:sym typeface="Wingdings 2"/>
              </a:rPr>
              <a:t> auto’s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12290" name="Picture 2" descr="https://www.hetgrotevoetgangersexamen.be/sites/default/files/styles/skill/public/vaardigheid_05_0.jpg?itok=PuuenaH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0" t="5650" r="5938" b="7918"/>
          <a:stretch/>
        </p:blipFill>
        <p:spPr bwMode="auto">
          <a:xfrm>
            <a:off x="6516216" y="4242816"/>
            <a:ext cx="2635147" cy="261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61952" y="2564904"/>
            <a:ext cx="496855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 2"/>
              <a:buChar char="C"/>
            </a:pPr>
            <a:r>
              <a:rPr lang="nl-BE" dirty="0" smtClean="0"/>
              <a:t>Kijken </a:t>
            </a:r>
            <a:r>
              <a:rPr lang="nl-BE" dirty="0"/>
              <a:t>naar en in de </a:t>
            </a:r>
            <a:r>
              <a:rPr lang="nl-BE" dirty="0" smtClean="0"/>
              <a:t>auto’s</a:t>
            </a:r>
          </a:p>
          <a:p>
            <a:pPr marL="285750" lvl="0" indent="-285750">
              <a:buFont typeface="Wingdings 2"/>
              <a:buChar char="C"/>
            </a:pPr>
            <a:endParaRPr lang="nl-BE" dirty="0" smtClean="0"/>
          </a:p>
          <a:p>
            <a:pPr marL="285750" indent="-285750">
              <a:buFont typeface="Wingdings 2"/>
              <a:buChar char="C"/>
            </a:pPr>
            <a:r>
              <a:rPr lang="nl-BE" dirty="0" smtClean="0"/>
              <a:t>Stoppen aan de kijklijn</a:t>
            </a:r>
          </a:p>
          <a:p>
            <a:pPr marL="285750" indent="-285750">
              <a:buFont typeface="Wingdings 2"/>
              <a:buChar char="C"/>
            </a:pPr>
            <a:endParaRPr lang="nl-BE" dirty="0" smtClean="0"/>
          </a:p>
          <a:p>
            <a:pPr marL="285750" lvl="0" indent="-285750">
              <a:buFont typeface="Wingdings 2"/>
              <a:buChar char="C"/>
            </a:pPr>
            <a:r>
              <a:rPr lang="nl-BE" dirty="0" smtClean="0"/>
              <a:t>Links, rechts en links kijken en in het midden terug naar rechts kijken</a:t>
            </a:r>
          </a:p>
          <a:p>
            <a:pPr marL="285750" lvl="0" indent="-285750">
              <a:buFont typeface="Wingdings 2"/>
              <a:buChar char="C"/>
            </a:pPr>
            <a:endParaRPr lang="nl-BE" dirty="0" smtClean="0"/>
          </a:p>
          <a:p>
            <a:pPr marL="285750" indent="-285750">
              <a:buFont typeface="Wingdings 2"/>
              <a:buChar char="C"/>
            </a:pPr>
            <a:r>
              <a:rPr lang="nl-BE" dirty="0" smtClean="0"/>
              <a:t>Wachten tot de weg vrij is en tot iedereen is gestopt</a:t>
            </a:r>
          </a:p>
          <a:p>
            <a:pPr marL="285750" indent="-285750">
              <a:buFont typeface="Wingdings 2"/>
              <a:buChar char="C"/>
            </a:pPr>
            <a:endParaRPr lang="nl-BE" dirty="0" smtClean="0"/>
          </a:p>
          <a:p>
            <a:pPr marL="285750" lvl="0" indent="-285750">
              <a:buFont typeface="Wingdings 2"/>
              <a:buChar char="C"/>
            </a:pPr>
            <a:r>
              <a:rPr lang="nl-BE" dirty="0" smtClean="0"/>
              <a:t>Zelf aandachtig blijven tijdens het oversteken</a:t>
            </a:r>
            <a:endParaRPr lang="en-US" dirty="0" smtClean="0"/>
          </a:p>
          <a:p>
            <a:pPr marL="285750" indent="-285750">
              <a:buFont typeface="Wingdings 2"/>
              <a:buChar char="C"/>
            </a:pPr>
            <a:endParaRPr lang="en-US" dirty="0" smtClean="0"/>
          </a:p>
          <a:p>
            <a:pPr marL="285750" lvl="0" indent="-285750">
              <a:buFont typeface="Wingdings 2"/>
              <a:buChar char="C"/>
            </a:pPr>
            <a:endParaRPr lang="en-US" dirty="0" smtClean="0"/>
          </a:p>
          <a:p>
            <a:pPr marL="285750" indent="-285750">
              <a:buFont typeface="Wingdings 2"/>
              <a:buChar char="C"/>
            </a:pPr>
            <a:endParaRPr lang="en-US" dirty="0" smtClean="0"/>
          </a:p>
          <a:p>
            <a:pPr marL="285750" lvl="0" indent="-285750">
              <a:buFont typeface="Wingdings 2"/>
              <a:buChar char="C"/>
            </a:pPr>
            <a:endParaRPr lang="en-US" dirty="0"/>
          </a:p>
          <a:p>
            <a:endParaRPr lang="en-US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673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430"/>
    </mc:Choice>
    <mc:Fallback>
      <p:transition spd="slow" advTm="744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404664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nl-BE" dirty="0" smtClean="0">
                <a:solidFill>
                  <a:srgbClr val="FFC000"/>
                </a:solidFill>
              </a:rPr>
              <a:t>Even oefenen...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Action Button: Movie 2">
            <a:hlinkClick r:id="rId4" highlightClick="1"/>
          </p:cNvPr>
          <p:cNvSpPr/>
          <p:nvPr/>
        </p:nvSpPr>
        <p:spPr>
          <a:xfrm>
            <a:off x="1592240" y="3035964"/>
            <a:ext cx="3600400" cy="2088232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481956" y="263691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Klik op de afbeelding </a:t>
            </a:r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478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803"/>
    </mc:Choice>
    <mc:Fallback>
      <p:transition spd="slow" advTm="238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764704"/>
            <a:ext cx="6512511" cy="1143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FFC000"/>
                </a:solidFill>
                <a:sym typeface="Wingdings 2"/>
              </a:rPr>
              <a:t> </a:t>
            </a:r>
            <a:r>
              <a:rPr lang="en-US" dirty="0" err="1" smtClean="0">
                <a:solidFill>
                  <a:srgbClr val="FFC000"/>
                </a:solidFill>
                <a:sym typeface="Wingdings 2"/>
              </a:rPr>
              <a:t>Oversteken</a:t>
            </a:r>
            <a:r>
              <a:rPr lang="en-US" dirty="0" smtClean="0">
                <a:solidFill>
                  <a:srgbClr val="FFC000"/>
                </a:solidFill>
                <a:sym typeface="Wingdings 2"/>
              </a:rPr>
              <a:t> op </a:t>
            </a:r>
            <a:r>
              <a:rPr lang="en-US" dirty="0" err="1" smtClean="0">
                <a:solidFill>
                  <a:srgbClr val="FFC000"/>
                </a:solidFill>
                <a:sym typeface="Wingdings 2"/>
              </a:rPr>
              <a:t>een</a:t>
            </a:r>
            <a:r>
              <a:rPr lang="en-US" dirty="0" smtClean="0">
                <a:solidFill>
                  <a:srgbClr val="FFC000"/>
                </a:solidFill>
                <a:sym typeface="Wingdings 2"/>
              </a:rPr>
              <a:t> T-</a:t>
            </a:r>
            <a:r>
              <a:rPr lang="en-US" dirty="0" err="1" smtClean="0">
                <a:solidFill>
                  <a:srgbClr val="FFC000"/>
                </a:solidFill>
                <a:sym typeface="Wingdings 2"/>
              </a:rPr>
              <a:t>kruispunt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2708920"/>
            <a:ext cx="74168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 2"/>
              <a:buChar char="C"/>
            </a:pPr>
            <a:r>
              <a:rPr lang="nl-BE" dirty="0" smtClean="0"/>
              <a:t>Stoppen </a:t>
            </a:r>
            <a:r>
              <a:rPr lang="nl-BE" dirty="0"/>
              <a:t>aan de </a:t>
            </a:r>
            <a:r>
              <a:rPr lang="nl-BE" dirty="0" smtClean="0"/>
              <a:t>stoeprand</a:t>
            </a:r>
          </a:p>
          <a:p>
            <a:pPr marL="285750" lvl="0" indent="-285750">
              <a:buFont typeface="Wingdings 2"/>
              <a:buChar char="C"/>
            </a:pPr>
            <a:endParaRPr lang="nl-BE" dirty="0" smtClean="0"/>
          </a:p>
          <a:p>
            <a:pPr marL="285750" lvl="0" indent="-285750">
              <a:buFont typeface="Wingdings 2"/>
              <a:buChar char="C"/>
            </a:pPr>
            <a:r>
              <a:rPr lang="nl-BE" dirty="0" smtClean="0"/>
              <a:t>Links, rechts en links kijken naar het voertuigenverkeer op de rijbaan en wachten tot het veilig is om deze over te steken.</a:t>
            </a:r>
          </a:p>
          <a:p>
            <a:pPr marL="285750" lvl="0" indent="-285750">
              <a:buFont typeface="Wingdings 2"/>
              <a:buChar char="C"/>
            </a:pPr>
            <a:endParaRPr lang="nl-BE" dirty="0" smtClean="0"/>
          </a:p>
          <a:p>
            <a:pPr marL="285750" lvl="0" indent="-285750">
              <a:buFont typeface="Wingdings 2"/>
              <a:buChar char="C"/>
            </a:pPr>
            <a:r>
              <a:rPr lang="nl-BE" dirty="0" smtClean="0"/>
              <a:t>In het midden kijken wij nog eens naar rechts en vergeten ook niet over de schouder te kijken.</a:t>
            </a:r>
          </a:p>
          <a:p>
            <a:pPr marL="285750" indent="-285750">
              <a:buFont typeface="Wingdings 2"/>
              <a:buChar char="C"/>
            </a:pPr>
            <a:endParaRPr lang="nl-BE" dirty="0"/>
          </a:p>
          <a:p>
            <a:pPr marL="285750" indent="-285750">
              <a:buFont typeface="Wingdings 2"/>
              <a:buChar char="C"/>
            </a:pPr>
            <a:r>
              <a:rPr lang="nl-BE" dirty="0" smtClean="0"/>
              <a:t>Haaks (loodrecht) oversteken</a:t>
            </a:r>
          </a:p>
          <a:p>
            <a:pPr marL="285750" indent="-285750">
              <a:buFont typeface="Wingdings 2"/>
              <a:buChar char="C"/>
            </a:pPr>
            <a:endParaRPr lang="nl-BE" dirty="0" smtClean="0"/>
          </a:p>
          <a:p>
            <a:pPr marL="285750" lvl="0" indent="-285750">
              <a:buFont typeface="Wingdings 2"/>
              <a:buChar char="C"/>
            </a:pPr>
            <a:r>
              <a:rPr lang="nl-BE" dirty="0" smtClean="0"/>
              <a:t>Niet lopen bij het oversteken</a:t>
            </a:r>
            <a:endParaRPr lang="en-US" dirty="0" smtClean="0"/>
          </a:p>
          <a:p>
            <a:endParaRPr lang="en-US" dirty="0" smtClean="0"/>
          </a:p>
          <a:p>
            <a:pPr marL="285750" lvl="0" indent="-285750">
              <a:buFont typeface="Wingdings 2"/>
              <a:buChar char="C"/>
            </a:pPr>
            <a:endParaRPr lang="en-US" dirty="0"/>
          </a:p>
          <a:p>
            <a:pPr lvl="0"/>
            <a:endParaRPr lang="nl-BE" dirty="0" smtClean="0"/>
          </a:p>
          <a:p>
            <a:pPr lvl="0"/>
            <a:endParaRPr lang="en-US" dirty="0"/>
          </a:p>
          <a:p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928" y="4671069"/>
            <a:ext cx="2178584" cy="2186931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37694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118"/>
    </mc:Choice>
    <mc:Fallback>
      <p:transition spd="slow" advTm="751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33265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nl-BE" dirty="0" smtClean="0">
                <a:solidFill>
                  <a:srgbClr val="FFC000"/>
                </a:solidFill>
              </a:rPr>
              <a:t>Even oefenen...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1601229"/>
            <a:ext cx="7848872" cy="1915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 2"/>
              <a:buChar char="C"/>
            </a:pPr>
            <a:r>
              <a:rPr lang="en-US" dirty="0" err="1" smtClean="0">
                <a:sym typeface="Wingdings 2"/>
              </a:rPr>
              <a:t>Dit</a:t>
            </a:r>
            <a:r>
              <a:rPr lang="en-US" dirty="0" smtClean="0">
                <a:sym typeface="Wingdings 2"/>
              </a:rPr>
              <a:t> is </a:t>
            </a:r>
            <a:r>
              <a:rPr lang="en-US" dirty="0" err="1" smtClean="0">
                <a:sym typeface="Wingdings 2"/>
              </a:rPr>
              <a:t>gevaarlijker</a:t>
            </a:r>
            <a:r>
              <a:rPr lang="en-US" dirty="0" smtClean="0">
                <a:sym typeface="Wingdings 2"/>
              </a:rPr>
              <a:t> </a:t>
            </a:r>
            <a:r>
              <a:rPr lang="en-US" dirty="0" err="1" smtClean="0">
                <a:sym typeface="Wingdings 2"/>
              </a:rPr>
              <a:t>dan</a:t>
            </a:r>
            <a:r>
              <a:rPr lang="en-US" dirty="0" smtClean="0">
                <a:sym typeface="Wingdings 2"/>
              </a:rPr>
              <a:t> </a:t>
            </a:r>
            <a:r>
              <a:rPr lang="en-US" dirty="0" err="1" smtClean="0">
                <a:sym typeface="Wingdings 2"/>
              </a:rPr>
              <a:t>gewoon</a:t>
            </a:r>
            <a:r>
              <a:rPr lang="en-US" dirty="0" smtClean="0">
                <a:sym typeface="Wingdings 2"/>
              </a:rPr>
              <a:t> </a:t>
            </a:r>
            <a:r>
              <a:rPr lang="en-US" dirty="0" err="1" smtClean="0">
                <a:sym typeface="Wingdings 2"/>
              </a:rPr>
              <a:t>oversteken</a:t>
            </a:r>
            <a:r>
              <a:rPr lang="en-US" dirty="0" smtClean="0">
                <a:sym typeface="Wingdings 2"/>
              </a:rPr>
              <a:t>. </a:t>
            </a:r>
          </a:p>
          <a:p>
            <a:r>
              <a:rPr lang="en-US" dirty="0">
                <a:sym typeface="Wingdings 2"/>
              </a:rPr>
              <a:t> </a:t>
            </a:r>
            <a:r>
              <a:rPr lang="en-US" dirty="0" smtClean="0">
                <a:sym typeface="Wingdings 2"/>
              </a:rPr>
              <a:t>   </a:t>
            </a:r>
            <a:r>
              <a:rPr lang="en-US" dirty="0" err="1" smtClean="0">
                <a:sym typeface="Wingdings 2"/>
              </a:rPr>
              <a:t>Er</a:t>
            </a:r>
            <a:r>
              <a:rPr lang="en-US" dirty="0" smtClean="0">
                <a:sym typeface="Wingdings 2"/>
              </a:rPr>
              <a:t> </a:t>
            </a:r>
            <a:r>
              <a:rPr lang="en-US" dirty="0" err="1" smtClean="0">
                <a:sym typeface="Wingdings 2"/>
              </a:rPr>
              <a:t>kan</a:t>
            </a:r>
            <a:r>
              <a:rPr lang="en-US" dirty="0" smtClean="0">
                <a:sym typeface="Wingdings 2"/>
              </a:rPr>
              <a:t> </a:t>
            </a:r>
            <a:r>
              <a:rPr lang="en-US" dirty="0" err="1" smtClean="0">
                <a:sym typeface="Wingdings 2"/>
              </a:rPr>
              <a:t>immers</a:t>
            </a:r>
            <a:r>
              <a:rPr lang="en-US" dirty="0" smtClean="0">
                <a:sym typeface="Wingdings 2"/>
              </a:rPr>
              <a:t> </a:t>
            </a:r>
            <a:r>
              <a:rPr lang="en-US" dirty="0" err="1" smtClean="0">
                <a:sym typeface="Wingdings 2"/>
              </a:rPr>
              <a:t>ook</a:t>
            </a:r>
            <a:r>
              <a:rPr lang="en-US" dirty="0" smtClean="0">
                <a:sym typeface="Wingdings 2"/>
              </a:rPr>
              <a:t> </a:t>
            </a:r>
            <a:r>
              <a:rPr lang="en-US" dirty="0" err="1" smtClean="0">
                <a:sym typeface="Wingdings 2"/>
              </a:rPr>
              <a:t>een</a:t>
            </a:r>
            <a:r>
              <a:rPr lang="en-US" dirty="0" smtClean="0">
                <a:sym typeface="Wingdings 2"/>
              </a:rPr>
              <a:t> auto </a:t>
            </a:r>
            <a:r>
              <a:rPr lang="en-US" dirty="0" err="1" smtClean="0">
                <a:sym typeface="Wingdings 2"/>
              </a:rPr>
              <a:t>uit</a:t>
            </a:r>
            <a:r>
              <a:rPr lang="en-US" dirty="0" smtClean="0">
                <a:sym typeface="Wingdings 2"/>
              </a:rPr>
              <a:t> de </a:t>
            </a:r>
            <a:r>
              <a:rPr lang="en-US" dirty="0" err="1" smtClean="0">
                <a:sym typeface="Wingdings 2"/>
              </a:rPr>
              <a:t>zijstraat</a:t>
            </a:r>
            <a:r>
              <a:rPr lang="en-US" dirty="0" smtClean="0">
                <a:sym typeface="Wingdings 2"/>
              </a:rPr>
              <a:t> </a:t>
            </a:r>
            <a:r>
              <a:rPr lang="en-US" dirty="0" err="1" smtClean="0">
                <a:sym typeface="Wingdings 2"/>
              </a:rPr>
              <a:t>komen</a:t>
            </a:r>
            <a:r>
              <a:rPr lang="en-US" dirty="0" smtClean="0">
                <a:sym typeface="Wingdings 2"/>
              </a:rPr>
              <a:t>. </a:t>
            </a:r>
          </a:p>
          <a:p>
            <a:endParaRPr lang="en-US" dirty="0" smtClean="0">
              <a:sym typeface="Wingdings 2"/>
            </a:endParaRPr>
          </a:p>
          <a:p>
            <a:pPr marL="285750" indent="-285750">
              <a:buFont typeface="Wingdings 2"/>
              <a:buChar char="C"/>
            </a:pPr>
            <a:endParaRPr lang="en-US" dirty="0" smtClean="0">
              <a:sym typeface="Wingdings 2"/>
            </a:endParaRPr>
          </a:p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Kijk dus niet alleen links en rechts          maar ook over je schouder</a:t>
            </a:r>
          </a:p>
          <a:p>
            <a:pPr marL="285750" indent="-285750">
              <a:buFont typeface="Wingdings 2"/>
              <a:buChar char="C"/>
            </a:pPr>
            <a:endParaRPr lang="nl-BE" sz="1050" dirty="0" smtClean="0">
              <a:sym typeface="Wingdings 2"/>
            </a:endParaRPr>
          </a:p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Kijk in het midden ook links en rechts</a:t>
            </a:r>
          </a:p>
        </p:txBody>
      </p:sp>
      <p:sp>
        <p:nvSpPr>
          <p:cNvPr id="4" name="AutoShape 2" descr="VERKEER OP SCHOOL VERKEERS- EN MOBILITEITSEDUCATIE - PDF Grati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77072"/>
            <a:ext cx="4987404" cy="2165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3370164" y="4414231"/>
            <a:ext cx="504056" cy="506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A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3370164" y="5445224"/>
            <a:ext cx="504056" cy="506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C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644008" y="4414230"/>
            <a:ext cx="504056" cy="506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B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4954160" y="2634343"/>
            <a:ext cx="504056" cy="506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A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8346692" y="2634343"/>
            <a:ext cx="504056" cy="506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B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292080" y="3138399"/>
            <a:ext cx="504056" cy="506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C</a:t>
            </a:r>
            <a:endParaRPr lang="en-US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2875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481"/>
    </mc:Choice>
    <mc:Fallback>
      <p:transition spd="slow" advTm="394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4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150374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dirty="0" smtClean="0">
                <a:solidFill>
                  <a:srgbClr val="FFC000"/>
                </a:solidFill>
              </a:rPr>
              <a:t>1. Met krijt oefenen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2204864"/>
            <a:ext cx="748883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u="sng" dirty="0" smtClean="0"/>
              <a:t>Nodig: </a:t>
            </a:r>
          </a:p>
          <a:p>
            <a:endParaRPr lang="nl-BE" dirty="0" smtClean="0"/>
          </a:p>
          <a:p>
            <a:r>
              <a:rPr lang="nl-BE" dirty="0" smtClean="0"/>
              <a:t>Teken met krijt een T-kruispunt met alle rijvakken</a:t>
            </a:r>
          </a:p>
          <a:p>
            <a:r>
              <a:rPr lang="nl-BE" dirty="0" smtClean="0"/>
              <a:t>Iemand die een auto speelt </a:t>
            </a:r>
            <a:r>
              <a:rPr lang="nl-BE" sz="1400" i="1" dirty="0" smtClean="0"/>
              <a:t>(Dit kan met een fiets)</a:t>
            </a:r>
          </a:p>
          <a:p>
            <a:endParaRPr lang="nl-BE" sz="1400" i="1" dirty="0"/>
          </a:p>
          <a:p>
            <a:r>
              <a:rPr lang="nl-BE" u="sng" dirty="0" smtClean="0"/>
              <a:t>Oefenen: </a:t>
            </a:r>
          </a:p>
          <a:p>
            <a:endParaRPr lang="nl-BE" sz="2000" dirty="0"/>
          </a:p>
          <a:p>
            <a:r>
              <a:rPr lang="nl-BE" sz="2000" dirty="0" smtClean="0"/>
              <a:t>Volg de stappen om veilig over te steken op een T-kruispunt. </a:t>
            </a:r>
          </a:p>
          <a:p>
            <a:r>
              <a:rPr lang="nl-BE" sz="2000" dirty="0" smtClean="0"/>
              <a:t>Het kan helpen als je met krijt ook A, B, C schrijft </a:t>
            </a:r>
            <a:endParaRPr lang="en-US" sz="200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319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397"/>
    </mc:Choice>
    <mc:Fallback>
      <p:transition spd="slow" advTm="293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Oversteken van een T-kruispunt Doelen : - bespreken van eventuel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403648" y="2564904"/>
            <a:ext cx="6696744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>
            <a:endCxn id="14" idx="3"/>
          </p:cNvCxnSpPr>
          <p:nvPr/>
        </p:nvCxnSpPr>
        <p:spPr>
          <a:xfrm>
            <a:off x="1259632" y="3284984"/>
            <a:ext cx="6820160" cy="36004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1835696" y="3140968"/>
            <a:ext cx="576064" cy="36004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915816" y="3140968"/>
            <a:ext cx="576064" cy="36004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3995936" y="3140968"/>
            <a:ext cx="576064" cy="36004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5076056" y="3140968"/>
            <a:ext cx="576064" cy="36004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6156176" y="3140968"/>
            <a:ext cx="576064" cy="36004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7503728" y="3140968"/>
            <a:ext cx="576064" cy="36004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139952" y="476672"/>
            <a:ext cx="1512168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>
            <a:stCxn id="15" idx="0"/>
            <a:endCxn id="15" idx="2"/>
          </p:cNvCxnSpPr>
          <p:nvPr/>
        </p:nvCxnSpPr>
        <p:spPr>
          <a:xfrm>
            <a:off x="4896036" y="476672"/>
            <a:ext cx="0" cy="2088232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4752020" y="1772816"/>
            <a:ext cx="576064" cy="36004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4653132" y="836712"/>
            <a:ext cx="576064" cy="36004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183860" y="2023999"/>
            <a:ext cx="504056" cy="50662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A</a:t>
            </a:r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4644008" y="1626231"/>
            <a:ext cx="504056" cy="50662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B</a:t>
            </a:r>
            <a:endParaRPr lang="en-US" dirty="0"/>
          </a:p>
        </p:txBody>
      </p:sp>
      <p:sp>
        <p:nvSpPr>
          <p:cNvPr id="24" name="Oval 23"/>
          <p:cNvSpPr/>
          <p:nvPr/>
        </p:nvSpPr>
        <p:spPr>
          <a:xfrm>
            <a:off x="3203848" y="3031671"/>
            <a:ext cx="504056" cy="50662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C</a:t>
            </a:r>
            <a:endParaRPr lang="en-US" dirty="0"/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751"/>
          <a:stretch/>
        </p:blipFill>
        <p:spPr bwMode="auto">
          <a:xfrm>
            <a:off x="2627784" y="1253781"/>
            <a:ext cx="504056" cy="1251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7655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356"/>
    </mc:Choice>
    <mc:Fallback>
      <p:transition spd="slow" advTm="213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548680"/>
            <a:ext cx="6512511" cy="1143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nl-BE" dirty="0" smtClean="0">
                <a:solidFill>
                  <a:srgbClr val="FFC000"/>
                </a:solidFill>
                <a:sym typeface="Wingdings 2"/>
              </a:rPr>
              <a:t> </a:t>
            </a:r>
            <a:r>
              <a:rPr lang="nl-BE" dirty="0" smtClean="0">
                <a:solidFill>
                  <a:srgbClr val="FFC000"/>
                </a:solidFill>
              </a:rPr>
              <a:t>Hoe stap ik veilig op de stoep? 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2492896"/>
            <a:ext cx="60486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 2"/>
              <a:buChar char="C"/>
            </a:pPr>
            <a:r>
              <a:rPr lang="nl-BE" dirty="0" smtClean="0"/>
              <a:t>Niet </a:t>
            </a:r>
            <a:r>
              <a:rPr lang="nl-BE" dirty="0"/>
              <a:t>te dicht aan de rand, maar wel aan de huizenkant </a:t>
            </a:r>
            <a:r>
              <a:rPr lang="nl-BE" dirty="0" smtClean="0"/>
              <a:t>stappen</a:t>
            </a:r>
          </a:p>
          <a:p>
            <a:pPr lvl="0"/>
            <a:endParaRPr lang="nl-BE" dirty="0" smtClean="0"/>
          </a:p>
          <a:p>
            <a:pPr marL="285750" indent="-285750">
              <a:buFont typeface="Wingdings 2"/>
              <a:buChar char="C"/>
            </a:pPr>
            <a:r>
              <a:rPr lang="nl-BE" dirty="0" smtClean="0"/>
              <a:t>Stappen: niet lopen, spelen, duwen</a:t>
            </a:r>
          </a:p>
          <a:p>
            <a:endParaRPr lang="nl-BE" dirty="0" smtClean="0"/>
          </a:p>
          <a:p>
            <a:pPr marL="285750" lvl="0" indent="-285750">
              <a:buFont typeface="Wingdings 2"/>
              <a:buChar char="C"/>
            </a:pPr>
            <a:r>
              <a:rPr lang="nl-BE" dirty="0" smtClean="0"/>
              <a:t>Aandacht hebben voor het verkeer, opritten</a:t>
            </a:r>
            <a:endParaRPr lang="en-US" dirty="0" smtClean="0"/>
          </a:p>
          <a:p>
            <a:pPr marL="285750" indent="-285750">
              <a:buFont typeface="Wingdings 2"/>
              <a:buChar char="C"/>
            </a:pPr>
            <a:endParaRPr lang="en-US" dirty="0" smtClean="0"/>
          </a:p>
          <a:p>
            <a:pPr marL="285750" lvl="0" indent="-285750">
              <a:buFont typeface="Wingdings 2"/>
              <a:buChar char="C"/>
            </a:pPr>
            <a:endParaRPr lang="nl-BE" dirty="0" smtClean="0"/>
          </a:p>
          <a:p>
            <a:pPr marL="285750" lvl="0" indent="-285750">
              <a:buFont typeface="Wingdings 2"/>
              <a:buChar char="C"/>
            </a:pPr>
            <a:endParaRPr lang="en-US" dirty="0"/>
          </a:p>
          <a:p>
            <a:endParaRPr lang="en-US" dirty="0"/>
          </a:p>
        </p:txBody>
      </p:sp>
      <p:sp>
        <p:nvSpPr>
          <p:cNvPr id="5" name="AutoShape 4" descr="Een kijkje in de klas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800" y="4401525"/>
            <a:ext cx="2899023" cy="2171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4894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385"/>
    </mc:Choice>
    <mc:Fallback>
      <p:transition spd="slow" advTm="283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150374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dirty="0" smtClean="0">
                <a:solidFill>
                  <a:srgbClr val="FFC000"/>
                </a:solidFill>
              </a:rPr>
              <a:t>1. In het echt oefenen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2492896"/>
            <a:ext cx="7128792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u="sng" dirty="0" smtClean="0"/>
              <a:t>Nodig: </a:t>
            </a:r>
          </a:p>
          <a:p>
            <a:endParaRPr lang="nl-BE" dirty="0" smtClean="0"/>
          </a:p>
          <a:p>
            <a:r>
              <a:rPr lang="nl-BE" dirty="0" smtClean="0"/>
              <a:t>Zorg dat je mama / papa mee gaat</a:t>
            </a:r>
          </a:p>
          <a:p>
            <a:r>
              <a:rPr lang="nl-BE" dirty="0" smtClean="0"/>
              <a:t>Fluovest !</a:t>
            </a:r>
          </a:p>
          <a:p>
            <a:endParaRPr lang="nl-BE" sz="1200" i="1" dirty="0" smtClean="0"/>
          </a:p>
          <a:p>
            <a:r>
              <a:rPr lang="nl-BE" u="sng" dirty="0" smtClean="0"/>
              <a:t>Oefenen: </a:t>
            </a:r>
          </a:p>
          <a:p>
            <a:endParaRPr lang="nl-BE" dirty="0" smtClean="0"/>
          </a:p>
          <a:p>
            <a:r>
              <a:rPr lang="nl-BE" dirty="0" smtClean="0"/>
              <a:t>Volg de stappen om veilig over te steken op een T-kruispunt. </a:t>
            </a:r>
          </a:p>
          <a:p>
            <a:r>
              <a:rPr lang="nl-BE" dirty="0" smtClean="0"/>
              <a:t>Je mama of papa zorgt dat het veilig gebeurt. </a:t>
            </a:r>
            <a:endParaRPr lang="nl-BE" dirty="0" smtClean="0"/>
          </a:p>
          <a:p>
            <a:endParaRPr 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614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781"/>
    </mc:Choice>
    <mc:Fallback>
      <p:transition spd="slow" advTm="187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Motor theorie - Kruispu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564904"/>
            <a:ext cx="4214961" cy="3169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07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05"/>
    </mc:Choice>
    <mc:Fallback>
      <p:transition spd="slow" advTm="57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476672"/>
            <a:ext cx="6512511" cy="1143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FFC000"/>
                </a:solidFill>
                <a:sym typeface="Wingdings 2"/>
              </a:rPr>
              <a:t> </a:t>
            </a:r>
            <a:r>
              <a:rPr lang="en-US" dirty="0" err="1" smtClean="0">
                <a:solidFill>
                  <a:srgbClr val="FFC000"/>
                </a:solidFill>
                <a:sym typeface="Wingdings 2"/>
              </a:rPr>
              <a:t>Oversteken</a:t>
            </a:r>
            <a:r>
              <a:rPr lang="en-US" dirty="0" smtClean="0">
                <a:solidFill>
                  <a:srgbClr val="FFC000"/>
                </a:solidFill>
                <a:sym typeface="Wingdings 2"/>
              </a:rPr>
              <a:t> </a:t>
            </a:r>
            <a:r>
              <a:rPr lang="en-US" dirty="0" err="1" smtClean="0">
                <a:solidFill>
                  <a:srgbClr val="FFC000"/>
                </a:solidFill>
                <a:sym typeface="Wingdings 2"/>
              </a:rPr>
              <a:t>aan</a:t>
            </a:r>
            <a:r>
              <a:rPr lang="en-US" dirty="0">
                <a:solidFill>
                  <a:srgbClr val="FFC000"/>
                </a:solidFill>
                <a:sym typeface="Wingdings 2"/>
              </a:rPr>
              <a:t> </a:t>
            </a:r>
            <a:r>
              <a:rPr lang="en-US" dirty="0" smtClean="0">
                <a:solidFill>
                  <a:srgbClr val="FFC000"/>
                </a:solidFill>
                <a:sym typeface="Wingdings 2"/>
              </a:rPr>
              <a:t> </a:t>
            </a:r>
            <a:r>
              <a:rPr lang="en-US" dirty="0" err="1" smtClean="0">
                <a:solidFill>
                  <a:srgbClr val="FFC000"/>
                </a:solidFill>
                <a:sym typeface="Wingdings 2"/>
              </a:rPr>
              <a:t>verkeerslichten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2420888"/>
            <a:ext cx="67687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 2"/>
              <a:buChar char="C"/>
            </a:pPr>
            <a:r>
              <a:rPr lang="en-US" dirty="0" smtClean="0">
                <a:sym typeface="Wingdings 2"/>
              </a:rPr>
              <a:t>Je </a:t>
            </a:r>
            <a:r>
              <a:rPr lang="en-US" dirty="0" err="1" smtClean="0">
                <a:sym typeface="Wingdings 2"/>
              </a:rPr>
              <a:t>stopt</a:t>
            </a:r>
            <a:r>
              <a:rPr lang="en-US" dirty="0" smtClean="0">
                <a:sym typeface="Wingdings 2"/>
              </a:rPr>
              <a:t> </a:t>
            </a:r>
            <a:r>
              <a:rPr lang="en-US" dirty="0" err="1" smtClean="0">
                <a:sym typeface="Wingdings 2"/>
              </a:rPr>
              <a:t>aan</a:t>
            </a:r>
            <a:r>
              <a:rPr lang="en-US" dirty="0" smtClean="0">
                <a:sym typeface="Wingdings 2"/>
              </a:rPr>
              <a:t> de </a:t>
            </a:r>
            <a:r>
              <a:rPr lang="en-US" dirty="0" err="1" smtClean="0">
                <a:sym typeface="Wingdings 2"/>
              </a:rPr>
              <a:t>stoeprand</a:t>
            </a:r>
            <a:r>
              <a:rPr lang="en-US" dirty="0" smtClean="0">
                <a:sym typeface="Wingdings 2"/>
              </a:rPr>
              <a:t> op </a:t>
            </a:r>
            <a:r>
              <a:rPr lang="en-US" dirty="0" err="1" smtClean="0">
                <a:sym typeface="Wingdings 2"/>
              </a:rPr>
              <a:t>veilige</a:t>
            </a:r>
            <a:r>
              <a:rPr lang="en-US" dirty="0" smtClean="0">
                <a:sym typeface="Wingdings 2"/>
              </a:rPr>
              <a:t> </a:t>
            </a:r>
            <a:r>
              <a:rPr lang="en-US" dirty="0" err="1" smtClean="0">
                <a:sym typeface="Wingdings 2"/>
              </a:rPr>
              <a:t>afstand</a:t>
            </a:r>
            <a:r>
              <a:rPr lang="en-US" dirty="0" smtClean="0">
                <a:sym typeface="Wingdings 2"/>
              </a:rPr>
              <a:t> </a:t>
            </a:r>
          </a:p>
          <a:p>
            <a:pPr marL="285750" indent="-285750">
              <a:buFont typeface="Wingdings 2"/>
              <a:buChar char="C"/>
            </a:pPr>
            <a:endParaRPr lang="en-US" dirty="0">
              <a:sym typeface="Wingdings 2"/>
            </a:endParaRPr>
          </a:p>
          <a:p>
            <a:pPr marL="285750" indent="-285750">
              <a:buFont typeface="Wingdings 2"/>
              <a:buChar char="C"/>
            </a:pPr>
            <a:r>
              <a:rPr lang="en-US" dirty="0" smtClean="0">
                <a:sym typeface="Wingdings 2"/>
              </a:rPr>
              <a:t>Je </a:t>
            </a:r>
            <a:r>
              <a:rPr lang="en-US" dirty="0" err="1" smtClean="0">
                <a:sym typeface="Wingdings 2"/>
              </a:rPr>
              <a:t>wacht</a:t>
            </a:r>
            <a:r>
              <a:rPr lang="en-US" dirty="0" smtClean="0">
                <a:sym typeface="Wingdings 2"/>
              </a:rPr>
              <a:t> </a:t>
            </a:r>
            <a:r>
              <a:rPr lang="en-US" dirty="0" err="1" smtClean="0">
                <a:sym typeface="Wingdings 2"/>
              </a:rPr>
              <a:t>aan</a:t>
            </a:r>
            <a:r>
              <a:rPr lang="en-US" dirty="0" smtClean="0">
                <a:sym typeface="Wingdings 2"/>
              </a:rPr>
              <a:t> de </a:t>
            </a:r>
            <a:r>
              <a:rPr lang="en-US" dirty="0" err="1" smtClean="0">
                <a:sym typeface="Wingdings 2"/>
              </a:rPr>
              <a:t>verkeerslichten</a:t>
            </a:r>
            <a:r>
              <a:rPr lang="en-US" dirty="0" smtClean="0">
                <a:sym typeface="Wingdings 2"/>
              </a:rPr>
              <a:t> tot het </a:t>
            </a:r>
            <a:r>
              <a:rPr lang="en-US" dirty="0" err="1" smtClean="0">
                <a:sym typeface="Wingdings 2"/>
              </a:rPr>
              <a:t>licht</a:t>
            </a:r>
            <a:r>
              <a:rPr lang="en-US" dirty="0" smtClean="0">
                <a:sym typeface="Wingdings 2"/>
              </a:rPr>
              <a:t> </a:t>
            </a:r>
            <a:r>
              <a:rPr lang="en-US" dirty="0" err="1" smtClean="0">
                <a:sym typeface="Wingdings 2"/>
              </a:rPr>
              <a:t>voor</a:t>
            </a:r>
            <a:r>
              <a:rPr lang="en-US" dirty="0" smtClean="0">
                <a:sym typeface="Wingdings 2"/>
              </a:rPr>
              <a:t> de </a:t>
            </a:r>
            <a:r>
              <a:rPr lang="en-US" dirty="0" err="1" smtClean="0">
                <a:sym typeface="Wingdings 2"/>
              </a:rPr>
              <a:t>voetgangers</a:t>
            </a:r>
            <a:r>
              <a:rPr lang="en-US" dirty="0" smtClean="0">
                <a:sym typeface="Wingdings 2"/>
              </a:rPr>
              <a:t> op </a:t>
            </a:r>
            <a:r>
              <a:rPr lang="en-US" dirty="0" err="1" smtClean="0">
                <a:sym typeface="Wingdings 2"/>
              </a:rPr>
              <a:t>groen</a:t>
            </a:r>
            <a:r>
              <a:rPr lang="en-US" dirty="0" smtClean="0">
                <a:sym typeface="Wingdings 2"/>
              </a:rPr>
              <a:t> </a:t>
            </a:r>
            <a:r>
              <a:rPr lang="en-US" dirty="0" err="1" smtClean="0">
                <a:sym typeface="Wingdings 2"/>
              </a:rPr>
              <a:t>springt</a:t>
            </a:r>
            <a:endParaRPr lang="en-US" dirty="0" smtClean="0">
              <a:sym typeface="Wingdings 2"/>
            </a:endParaRPr>
          </a:p>
          <a:p>
            <a:endParaRPr lang="en-US" dirty="0" smtClean="0">
              <a:sym typeface="Wingdings 2"/>
            </a:endParaRPr>
          </a:p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Je speelt / loopt niet bij het wachten en oversteken</a:t>
            </a:r>
          </a:p>
          <a:p>
            <a:pPr marL="285750" indent="-285750">
              <a:buFont typeface="Wingdings 2"/>
              <a:buChar char="C"/>
            </a:pPr>
            <a:endParaRPr lang="nl-BE" dirty="0">
              <a:sym typeface="Wingdings 2"/>
            </a:endParaRPr>
          </a:p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Je steekt rustig over en kijkt tijdens het oversteken links, rechts en links of er toch geen auto aankomt</a:t>
            </a:r>
          </a:p>
          <a:p>
            <a:pPr marL="285750" indent="-285750">
              <a:buFont typeface="Wingdings 2"/>
              <a:buChar char="C"/>
            </a:pPr>
            <a:endParaRPr lang="nl-BE" dirty="0">
              <a:sym typeface="Wingdings 2"/>
            </a:endParaRPr>
          </a:p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Springt het licht al op rood, geen paniek. Stap rustig door. </a:t>
            </a:r>
            <a:endParaRPr lang="en-US" dirty="0" smtClean="0">
              <a:sym typeface="Wingdings 2"/>
            </a:endParaRPr>
          </a:p>
          <a:p>
            <a:r>
              <a:rPr lang="en-US" dirty="0" smtClean="0">
                <a:sym typeface="Wingdings 2"/>
              </a:rPr>
              <a:t> </a:t>
            </a:r>
            <a:endParaRPr lang="en-US" dirty="0"/>
          </a:p>
        </p:txBody>
      </p:sp>
      <p:sp>
        <p:nvSpPr>
          <p:cNvPr id="4" name="AutoShape 2" descr="Algemene informat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876" y="5013176"/>
            <a:ext cx="1226124" cy="1842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68680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847"/>
    </mc:Choice>
    <mc:Fallback>
      <p:transition spd="slow" advTm="528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404664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nl-BE" dirty="0" smtClean="0">
                <a:solidFill>
                  <a:srgbClr val="FFC000"/>
                </a:solidFill>
              </a:rPr>
              <a:t>Even oefenen... 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9592" y="1674254"/>
            <a:ext cx="76328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nl-BE" b="1" dirty="0" smtClean="0">
                <a:solidFill>
                  <a:srgbClr val="FFC000"/>
                </a:solidFill>
              </a:rPr>
              <a:t>Oefenen met mama / papa naast mij</a:t>
            </a:r>
          </a:p>
          <a:p>
            <a:endParaRPr lang="nl-BE" b="1" dirty="0">
              <a:solidFill>
                <a:srgbClr val="FFC000"/>
              </a:solidFill>
            </a:endParaRPr>
          </a:p>
          <a:p>
            <a:r>
              <a:rPr lang="nl-BE" dirty="0" smtClean="0"/>
              <a:t>Je oefent samen met je mama  / papa aan een kruispunt met lichten.</a:t>
            </a:r>
          </a:p>
          <a:p>
            <a:r>
              <a:rPr lang="nl-BE" dirty="0" smtClean="0"/>
              <a:t>Fluovest ! </a:t>
            </a:r>
          </a:p>
          <a:p>
            <a:endParaRPr lang="nl-BE" b="1" dirty="0">
              <a:solidFill>
                <a:srgbClr val="FFC000"/>
              </a:solidFill>
            </a:endParaRPr>
          </a:p>
          <a:p>
            <a:endParaRPr lang="nl-BE" b="1" dirty="0" smtClean="0">
              <a:solidFill>
                <a:srgbClr val="FFC000"/>
              </a:solidFill>
            </a:endParaRPr>
          </a:p>
          <a:p>
            <a:endParaRPr lang="nl-BE" b="1" dirty="0" smtClean="0">
              <a:solidFill>
                <a:srgbClr val="FFC000"/>
              </a:solidFill>
            </a:endParaRPr>
          </a:p>
          <a:p>
            <a:r>
              <a:rPr lang="nl-BE" b="1" dirty="0" smtClean="0">
                <a:solidFill>
                  <a:srgbClr val="FFC000"/>
                </a:solidFill>
              </a:rPr>
              <a:t>2.   Alleen oefenen  </a:t>
            </a:r>
          </a:p>
          <a:p>
            <a:endParaRPr lang="nl-BE" b="1" dirty="0">
              <a:solidFill>
                <a:srgbClr val="FFC000"/>
              </a:solidFill>
            </a:endParaRPr>
          </a:p>
          <a:p>
            <a:r>
              <a:rPr lang="nl-BE" dirty="0" smtClean="0"/>
              <a:t>Je oefent alleen, maar je mama / papa zorgt dat het veilig is. </a:t>
            </a:r>
          </a:p>
          <a:p>
            <a:r>
              <a:rPr lang="nl-BE" dirty="0" smtClean="0"/>
              <a:t>Fluovest !</a:t>
            </a:r>
          </a:p>
          <a:p>
            <a:endParaRPr lang="en-US" b="1" dirty="0">
              <a:solidFill>
                <a:srgbClr val="FFC000"/>
              </a:solidFill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653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813"/>
    </mc:Choice>
    <mc:Fallback>
      <p:transition spd="slow" advTm="238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Verberg het voetgangerslicht voor automobilisten: zo moete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051" y="1628800"/>
            <a:ext cx="5357237" cy="348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860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72"/>
    </mc:Choice>
    <mc:Fallback>
      <p:transition spd="slow" advTm="27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6512511" cy="1143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FFC000"/>
                </a:solidFill>
                <a:sym typeface="Wingdings 2"/>
              </a:rPr>
              <a:t> </a:t>
            </a:r>
            <a:r>
              <a:rPr lang="en-US" dirty="0" err="1" smtClean="0">
                <a:solidFill>
                  <a:srgbClr val="FFC000"/>
                </a:solidFill>
                <a:sym typeface="Wingdings 2"/>
              </a:rPr>
              <a:t>Oversteken</a:t>
            </a:r>
            <a:r>
              <a:rPr lang="en-US" dirty="0" smtClean="0">
                <a:solidFill>
                  <a:srgbClr val="FFC000"/>
                </a:solidFill>
                <a:sym typeface="Wingdings 2"/>
              </a:rPr>
              <a:t> op de </a:t>
            </a:r>
            <a:r>
              <a:rPr lang="en-US" dirty="0" err="1" smtClean="0">
                <a:solidFill>
                  <a:srgbClr val="FFC000"/>
                </a:solidFill>
                <a:sym typeface="Wingdings 2"/>
              </a:rPr>
              <a:t>veiligste</a:t>
            </a:r>
            <a:r>
              <a:rPr lang="en-US" dirty="0" smtClean="0">
                <a:solidFill>
                  <a:srgbClr val="FFC000"/>
                </a:solidFill>
                <a:sym typeface="Wingdings 2"/>
              </a:rPr>
              <a:t> </a:t>
            </a:r>
            <a:r>
              <a:rPr lang="en-US" dirty="0" err="1" smtClean="0">
                <a:solidFill>
                  <a:srgbClr val="FFC000"/>
                </a:solidFill>
                <a:sym typeface="Wingdings 2"/>
              </a:rPr>
              <a:t>plaats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2564904"/>
            <a:ext cx="6408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 2"/>
              <a:buChar char="C"/>
            </a:pPr>
            <a:r>
              <a:rPr lang="en-US" dirty="0" err="1" smtClean="0">
                <a:sym typeface="Wingdings 2"/>
              </a:rPr>
              <a:t>Steek</a:t>
            </a:r>
            <a:r>
              <a:rPr lang="en-US" dirty="0" smtClean="0">
                <a:sym typeface="Wingdings 2"/>
              </a:rPr>
              <a:t> </a:t>
            </a:r>
            <a:r>
              <a:rPr lang="en-US" dirty="0" err="1" smtClean="0">
                <a:sym typeface="Wingdings 2"/>
              </a:rPr>
              <a:t>niet</a:t>
            </a:r>
            <a:r>
              <a:rPr lang="en-US" dirty="0" smtClean="0">
                <a:sym typeface="Wingdings 2"/>
              </a:rPr>
              <a:t> over in </a:t>
            </a:r>
            <a:r>
              <a:rPr lang="en-US" dirty="0" err="1" smtClean="0">
                <a:sym typeface="Wingdings 2"/>
              </a:rPr>
              <a:t>een</a:t>
            </a:r>
            <a:r>
              <a:rPr lang="en-US" dirty="0" smtClean="0">
                <a:sym typeface="Wingdings 2"/>
              </a:rPr>
              <a:t> </a:t>
            </a:r>
            <a:r>
              <a:rPr lang="en-US" dirty="0" err="1" smtClean="0">
                <a:sym typeface="Wingdings 2"/>
              </a:rPr>
              <a:t>bocht</a:t>
            </a:r>
            <a:r>
              <a:rPr lang="en-US" dirty="0" smtClean="0">
                <a:sym typeface="Wingdings 2"/>
              </a:rPr>
              <a:t> ! </a:t>
            </a:r>
          </a:p>
          <a:p>
            <a:pPr marL="285750" indent="-285750">
              <a:buFont typeface="Wingdings 2"/>
              <a:buChar char="C"/>
            </a:pPr>
            <a:endParaRPr lang="nl-BE" dirty="0">
              <a:sym typeface="Wingdings 2"/>
            </a:endParaRPr>
          </a:p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De auto’s zien jou niet aankomen en jij ziet de auto’s niet aankomen. </a:t>
            </a:r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870176"/>
            <a:ext cx="2987824" cy="2987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6156176" y="3870176"/>
            <a:ext cx="2987824" cy="298782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6156176" y="3870176"/>
            <a:ext cx="2987824" cy="298782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5613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179"/>
    </mc:Choice>
    <mc:Fallback>
      <p:transition spd="slow" advTm="231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404664"/>
            <a:ext cx="6512511" cy="1143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FFC000"/>
                </a:solidFill>
                <a:sym typeface="Wingdings 2"/>
              </a:rPr>
              <a:t> De </a:t>
            </a:r>
            <a:r>
              <a:rPr lang="en-US" dirty="0" err="1" smtClean="0">
                <a:solidFill>
                  <a:srgbClr val="FFC000"/>
                </a:solidFill>
                <a:sym typeface="Wingdings 2"/>
              </a:rPr>
              <a:t>bevelen</a:t>
            </a:r>
            <a:r>
              <a:rPr lang="en-US" dirty="0" smtClean="0">
                <a:solidFill>
                  <a:srgbClr val="FFC000"/>
                </a:solidFill>
                <a:sym typeface="Wingdings 2"/>
              </a:rPr>
              <a:t> van </a:t>
            </a:r>
            <a:r>
              <a:rPr lang="en-US" dirty="0" err="1" smtClean="0">
                <a:solidFill>
                  <a:srgbClr val="FFC000"/>
                </a:solidFill>
                <a:sym typeface="Wingdings 2"/>
              </a:rPr>
              <a:t>een</a:t>
            </a:r>
            <a:r>
              <a:rPr lang="en-US" dirty="0" smtClean="0">
                <a:solidFill>
                  <a:srgbClr val="FFC000"/>
                </a:solidFill>
                <a:sym typeface="Wingdings 2"/>
              </a:rPr>
              <a:t> </a:t>
            </a:r>
            <a:r>
              <a:rPr lang="en-US" dirty="0" err="1" smtClean="0">
                <a:solidFill>
                  <a:srgbClr val="FFC000"/>
                </a:solidFill>
                <a:sym typeface="Wingdings 2"/>
              </a:rPr>
              <a:t>politieagent</a:t>
            </a:r>
            <a:r>
              <a:rPr lang="en-US" dirty="0" smtClean="0">
                <a:solidFill>
                  <a:srgbClr val="FFC000"/>
                </a:solidFill>
                <a:sym typeface="Wingdings 2"/>
              </a:rPr>
              <a:t> 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276872"/>
            <a:ext cx="4785775" cy="4328535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6372200" y="2169304"/>
            <a:ext cx="2664296" cy="1944216"/>
          </a:xfrm>
          <a:prstGeom prst="wedgeEllipseCallout">
            <a:avLst>
              <a:gd name="adj1" fmla="val -47145"/>
              <a:gd name="adj2" fmla="val 5570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Dit is de verkeerstrap </a:t>
            </a:r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91709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598"/>
    </mc:Choice>
    <mc:Fallback>
      <p:transition spd="slow" advTm="535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55224" y="1196752"/>
            <a:ext cx="63367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 2"/>
              <a:buChar char="C"/>
            </a:pPr>
            <a:r>
              <a:rPr lang="en-US" dirty="0" smtClean="0">
                <a:sym typeface="Wingdings 2"/>
              </a:rPr>
              <a:t>De agent </a:t>
            </a:r>
            <a:r>
              <a:rPr lang="en-US" dirty="0" err="1" smtClean="0">
                <a:sym typeface="Wingdings 2"/>
              </a:rPr>
              <a:t>staat</a:t>
            </a:r>
            <a:r>
              <a:rPr lang="en-US" dirty="0" smtClean="0">
                <a:sym typeface="Wingdings 2"/>
              </a:rPr>
              <a:t> </a:t>
            </a:r>
            <a:r>
              <a:rPr lang="en-US" dirty="0" err="1" smtClean="0">
                <a:sym typeface="Wingdings 2"/>
              </a:rPr>
              <a:t>aan</a:t>
            </a:r>
            <a:r>
              <a:rPr lang="en-US" dirty="0" smtClean="0">
                <a:sym typeface="Wingdings 2"/>
              </a:rPr>
              <a:t> de top van de </a:t>
            </a:r>
            <a:r>
              <a:rPr lang="en-US" dirty="0" err="1" smtClean="0">
                <a:sym typeface="Wingdings 2"/>
              </a:rPr>
              <a:t>verkeerstrap</a:t>
            </a:r>
            <a:endParaRPr lang="en-US" dirty="0">
              <a:sym typeface="Wingdings 2"/>
            </a:endParaRPr>
          </a:p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Wanneer hij het verkeer regelt, gelden zijn bevelen boven alle andere regels. </a:t>
            </a:r>
          </a:p>
          <a:p>
            <a:endParaRPr lang="nl-BE" dirty="0" smtClean="0">
              <a:sym typeface="Wingdings 2"/>
            </a:endParaRPr>
          </a:p>
          <a:p>
            <a:endParaRPr lang="nl-BE" dirty="0" smtClean="0">
              <a:sym typeface="Wingdings 2"/>
            </a:endParaRPr>
          </a:p>
          <a:p>
            <a:pPr marL="742950" lvl="1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De verkeerslichten</a:t>
            </a:r>
          </a:p>
          <a:p>
            <a:pPr marL="742950" lvl="1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De verkeersborden </a:t>
            </a:r>
          </a:p>
          <a:p>
            <a:pPr marL="742950" lvl="1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De regel ‘rechts gaat voor’</a:t>
            </a:r>
          </a:p>
          <a:p>
            <a:pPr lvl="1"/>
            <a:endParaRPr lang="nl-BE" dirty="0" smtClean="0">
              <a:sym typeface="Wingdings 2"/>
            </a:endParaRPr>
          </a:p>
          <a:p>
            <a:pPr lvl="1"/>
            <a:endParaRPr lang="nl-BE" dirty="0" smtClean="0">
              <a:sym typeface="Wingdings 2"/>
            </a:endParaRPr>
          </a:p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Bevel = je moet gehoorzamen</a:t>
            </a:r>
          </a:p>
          <a:p>
            <a:pPr lvl="1"/>
            <a:endParaRPr lang="nl-BE" dirty="0">
              <a:sym typeface="Wingdings 2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942520" y="2561104"/>
            <a:ext cx="2448272" cy="115212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2050532" y="2492896"/>
            <a:ext cx="2232248" cy="115212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789" y="3389761"/>
            <a:ext cx="3834603" cy="3468239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53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666"/>
    </mc:Choice>
    <mc:Fallback>
      <p:transition spd="slow" advTm="196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nl-BE" dirty="0" smtClean="0">
                <a:solidFill>
                  <a:srgbClr val="FFC000"/>
                </a:solidFill>
              </a:rPr>
              <a:t>Even oefenen...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281" y="3717032"/>
            <a:ext cx="3446766" cy="25905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59631" y="1916832"/>
            <a:ext cx="59489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 2"/>
              <a:buChar char="C"/>
            </a:pPr>
            <a:r>
              <a:rPr lang="en-US" dirty="0" smtClean="0">
                <a:sym typeface="Wingdings 2"/>
              </a:rPr>
              <a:t>De agent </a:t>
            </a:r>
            <a:r>
              <a:rPr lang="en-US" dirty="0" err="1" smtClean="0">
                <a:sym typeface="Wingdings 2"/>
              </a:rPr>
              <a:t>steekt</a:t>
            </a:r>
            <a:r>
              <a:rPr lang="en-US" dirty="0" smtClean="0">
                <a:sym typeface="Wingdings 2"/>
              </a:rPr>
              <a:t> </a:t>
            </a:r>
            <a:r>
              <a:rPr lang="en-US" u="sng" dirty="0" smtClean="0">
                <a:sym typeface="Wingdings 2"/>
              </a:rPr>
              <a:t>1 hand in de </a:t>
            </a:r>
            <a:r>
              <a:rPr lang="en-US" u="sng" dirty="0" err="1" smtClean="0">
                <a:sym typeface="Wingdings 2"/>
              </a:rPr>
              <a:t>lucht</a:t>
            </a:r>
            <a:r>
              <a:rPr lang="en-US" u="sng" dirty="0" smtClean="0">
                <a:sym typeface="Wingdings 2"/>
              </a:rPr>
              <a:t> </a:t>
            </a:r>
          </a:p>
          <a:p>
            <a:pPr marL="285750" indent="-285750">
              <a:buFont typeface="Wingdings 2"/>
              <a:buChar char="C"/>
            </a:pPr>
            <a:endParaRPr lang="en-US" dirty="0" smtClean="0">
              <a:sym typeface="Wingdings 2"/>
            </a:endParaRPr>
          </a:p>
          <a:p>
            <a:pPr marL="285750" indent="-285750">
              <a:buFont typeface="Wingdings 2"/>
              <a:buChar char="C"/>
            </a:pPr>
            <a:r>
              <a:rPr lang="nl-BE" u="sng" dirty="0" smtClean="0">
                <a:sym typeface="Wingdings 2"/>
              </a:rPr>
              <a:t>Iedereen moet stoppen </a:t>
            </a:r>
            <a:r>
              <a:rPr lang="nl-BE" sz="1400" i="1" dirty="0" smtClean="0">
                <a:sym typeface="Wingdings 2"/>
              </a:rPr>
              <a:t>(ook jij als voetganger !) </a:t>
            </a:r>
          </a:p>
          <a:p>
            <a:pPr marL="285750" indent="-285750">
              <a:buFont typeface="Wingdings 2"/>
              <a:buChar char="C"/>
            </a:pPr>
            <a:endParaRPr lang="nl-BE" dirty="0">
              <a:sym typeface="Wingdings 2"/>
            </a:endParaRPr>
          </a:p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De agent geeft nieuwe aanwijzingen.</a:t>
            </a:r>
            <a:endParaRPr lang="en-US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2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910"/>
    </mc:Choice>
    <mc:Fallback>
      <p:transition spd="slow" advTm="149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59630" y="1923192"/>
            <a:ext cx="594897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 2"/>
              <a:buChar char="C"/>
            </a:pPr>
            <a:r>
              <a:rPr lang="en-US" dirty="0" smtClean="0">
                <a:sym typeface="Wingdings 2"/>
              </a:rPr>
              <a:t>De </a:t>
            </a:r>
            <a:r>
              <a:rPr lang="nl-BE" dirty="0" smtClean="0">
                <a:sym typeface="Wingdings 2"/>
              </a:rPr>
              <a:t>armen van de agent staan </a:t>
            </a:r>
            <a:r>
              <a:rPr lang="nl-BE" u="sng" dirty="0" smtClean="0">
                <a:sym typeface="Wingdings 2"/>
              </a:rPr>
              <a:t>gestrekt en dwars </a:t>
            </a:r>
            <a:r>
              <a:rPr lang="nl-BE" dirty="0" smtClean="0">
                <a:sym typeface="Wingdings 2"/>
              </a:rPr>
              <a:t>op jouw looprichting of rijrichting</a:t>
            </a:r>
          </a:p>
          <a:p>
            <a:endParaRPr lang="nl-BE" dirty="0" smtClean="0">
              <a:sym typeface="Wingdings 2"/>
            </a:endParaRPr>
          </a:p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Je moet </a:t>
            </a:r>
            <a:r>
              <a:rPr lang="nl-BE" u="sng" dirty="0" smtClean="0">
                <a:sym typeface="Wingdings 2"/>
              </a:rPr>
              <a:t>stoppen en wachten</a:t>
            </a:r>
          </a:p>
          <a:p>
            <a:pPr marL="285750" indent="-285750">
              <a:buFont typeface="Wingdings 2"/>
              <a:buChar char="C"/>
            </a:pPr>
            <a:endParaRPr lang="en-US" sz="1400" i="1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753504"/>
            <a:ext cx="3648316" cy="2724392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77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115"/>
    </mc:Choice>
    <mc:Fallback>
      <p:transition spd="slow" advTm="131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836712"/>
            <a:ext cx="626469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u="sng" dirty="0" smtClean="0"/>
              <a:t>Wat als er geen stoep aanwezig is ? </a:t>
            </a:r>
            <a:endParaRPr lang="nl-BE" u="sng" dirty="0"/>
          </a:p>
          <a:p>
            <a:endParaRPr lang="nl-BE" u="sng" dirty="0" smtClean="0"/>
          </a:p>
          <a:p>
            <a:endParaRPr lang="nl-BE" u="sng" dirty="0"/>
          </a:p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Is er een berm? </a:t>
            </a:r>
          </a:p>
          <a:p>
            <a:pPr marL="285750" indent="-285750">
              <a:buFont typeface="Wingdings 2"/>
              <a:buChar char="C"/>
            </a:pPr>
            <a:endParaRPr lang="nl-BE" dirty="0">
              <a:sym typeface="Wingdings 2"/>
            </a:endParaRPr>
          </a:p>
          <a:p>
            <a:endParaRPr lang="nl-BE" dirty="0" smtClean="0">
              <a:sym typeface="Wingdings 2"/>
            </a:endParaRPr>
          </a:p>
          <a:p>
            <a:endParaRPr lang="nl-BE" dirty="0" smtClean="0">
              <a:sym typeface="Wingdings 2"/>
            </a:endParaRPr>
          </a:p>
          <a:p>
            <a:endParaRPr lang="nl-BE" dirty="0">
              <a:sym typeface="Wingdings 2"/>
            </a:endParaRPr>
          </a:p>
          <a:p>
            <a:endParaRPr lang="nl-BE" dirty="0" smtClean="0">
              <a:sym typeface="Wingdings 2"/>
            </a:endParaRPr>
          </a:p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Is er een fietspad?</a:t>
            </a:r>
          </a:p>
          <a:p>
            <a:r>
              <a:rPr lang="nl-BE" dirty="0" smtClean="0">
                <a:sym typeface="Wingdings 2"/>
              </a:rPr>
              <a:t> </a:t>
            </a:r>
          </a:p>
          <a:p>
            <a:endParaRPr lang="nl-BE" dirty="0">
              <a:sym typeface="Wingdings 2"/>
            </a:endParaRPr>
          </a:p>
          <a:p>
            <a:endParaRPr lang="nl-BE" dirty="0" smtClean="0">
              <a:sym typeface="Wingdings 2"/>
            </a:endParaRPr>
          </a:p>
          <a:p>
            <a:endParaRPr lang="nl-BE" dirty="0">
              <a:sym typeface="Wingdings 2"/>
            </a:endParaRPr>
          </a:p>
          <a:p>
            <a:endParaRPr lang="nl-BE" dirty="0" smtClean="0">
              <a:sym typeface="Wingdings 2"/>
            </a:endParaRPr>
          </a:p>
          <a:p>
            <a:endParaRPr lang="nl-BE" dirty="0">
              <a:sym typeface="Wingdings 2"/>
            </a:endParaRPr>
          </a:p>
          <a:p>
            <a:endParaRPr lang="nl-BE" dirty="0" smtClean="0">
              <a:sym typeface="Wingdings 2"/>
            </a:endParaRPr>
          </a:p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Links op de rijbaan</a:t>
            </a:r>
          </a:p>
          <a:p>
            <a:endParaRPr lang="nl-BE" dirty="0" smtClean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622" y="5013175"/>
            <a:ext cx="2651990" cy="1623201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412776"/>
            <a:ext cx="2362698" cy="1531680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06"/>
          <a:stretch/>
        </p:blipFill>
        <p:spPr>
          <a:xfrm>
            <a:off x="4047731" y="3212976"/>
            <a:ext cx="2382911" cy="1612672"/>
          </a:xfrm>
          <a:prstGeom prst="rect">
            <a:avLst/>
          </a:prstGeom>
        </p:spPr>
      </p:pic>
      <p:sp>
        <p:nvSpPr>
          <p:cNvPr id="8" name="Down Arrow 7"/>
          <p:cNvSpPr/>
          <p:nvPr/>
        </p:nvSpPr>
        <p:spPr>
          <a:xfrm>
            <a:off x="539552" y="1844824"/>
            <a:ext cx="432048" cy="374441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6871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753"/>
    </mc:Choice>
    <mc:Fallback>
      <p:transition spd="slow" advTm="317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0.56296 L 1.11111E-6 -2.96296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8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59630" y="1923192"/>
            <a:ext cx="594897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 2"/>
              <a:buChar char="C"/>
            </a:pPr>
            <a:r>
              <a:rPr lang="en-US" dirty="0" smtClean="0">
                <a:sym typeface="Wingdings 2"/>
              </a:rPr>
              <a:t>De </a:t>
            </a:r>
            <a:r>
              <a:rPr lang="nl-BE" dirty="0" smtClean="0">
                <a:sym typeface="Wingdings 2"/>
              </a:rPr>
              <a:t>armen van de agent staan </a:t>
            </a:r>
            <a:r>
              <a:rPr lang="nl-BE" u="sng" dirty="0" smtClean="0">
                <a:sym typeface="Wingdings 2"/>
              </a:rPr>
              <a:t>gestrekt en evenwijdig </a:t>
            </a:r>
            <a:r>
              <a:rPr lang="nl-BE" dirty="0" smtClean="0">
                <a:sym typeface="Wingdings 2"/>
              </a:rPr>
              <a:t>met jouw looprichting of rijrichting</a:t>
            </a:r>
          </a:p>
          <a:p>
            <a:endParaRPr lang="nl-BE" dirty="0" smtClean="0">
              <a:sym typeface="Wingdings 2"/>
            </a:endParaRPr>
          </a:p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Je mag </a:t>
            </a:r>
            <a:r>
              <a:rPr lang="nl-BE" u="sng" dirty="0" smtClean="0">
                <a:sym typeface="Wingdings 2"/>
              </a:rPr>
              <a:t>oversteken of doorrijden</a:t>
            </a:r>
          </a:p>
          <a:p>
            <a:pPr marL="285750" indent="-285750">
              <a:buFont typeface="Wingdings 2"/>
              <a:buChar char="C"/>
            </a:pPr>
            <a:endParaRPr lang="en-US" sz="1400" i="1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527" y="3933056"/>
            <a:ext cx="6757297" cy="246941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876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276"/>
    </mc:Choice>
    <mc:Fallback>
      <p:transition spd="slow" advTm="132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59630" y="1923192"/>
            <a:ext cx="5948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 2"/>
              <a:buChar char="C"/>
            </a:pPr>
            <a:r>
              <a:rPr lang="en-US" dirty="0" smtClean="0">
                <a:sym typeface="Wingdings 2"/>
              </a:rPr>
              <a:t>De </a:t>
            </a:r>
            <a:r>
              <a:rPr lang="nl-BE" dirty="0" smtClean="0">
                <a:sym typeface="Wingdings 2"/>
              </a:rPr>
              <a:t>agent maakt een </a:t>
            </a:r>
            <a:r>
              <a:rPr lang="nl-BE" u="sng" dirty="0" smtClean="0">
                <a:sym typeface="Wingdings 2"/>
              </a:rPr>
              <a:t>draaiende beweging </a:t>
            </a:r>
            <a:r>
              <a:rPr lang="nl-BE" dirty="0" smtClean="0">
                <a:sym typeface="Wingdings 2"/>
              </a:rPr>
              <a:t>met zijn </a:t>
            </a:r>
            <a:r>
              <a:rPr lang="nl-BE" u="sng" dirty="0" smtClean="0">
                <a:sym typeface="Wingdings 2"/>
              </a:rPr>
              <a:t>voorarm</a:t>
            </a:r>
          </a:p>
          <a:p>
            <a:endParaRPr lang="nl-BE" dirty="0" smtClean="0">
              <a:sym typeface="Wingdings 2"/>
            </a:endParaRPr>
          </a:p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Je moet </a:t>
            </a:r>
            <a:r>
              <a:rPr lang="nl-BE" u="sng" dirty="0" smtClean="0">
                <a:sym typeface="Wingdings 2"/>
              </a:rPr>
              <a:t>doorstappen of doorrijden</a:t>
            </a:r>
            <a:endParaRPr lang="en-US" sz="1400" i="1" u="sng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574189"/>
            <a:ext cx="3779703" cy="2831699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317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63"/>
    </mc:Choice>
    <mc:Fallback>
      <p:transition spd="slow" advTm="90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7624" y="980728"/>
            <a:ext cx="691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 smtClean="0"/>
              <a:t>Je kan nog verder oefenen met het werkblad</a:t>
            </a:r>
          </a:p>
          <a:p>
            <a:endParaRPr lang="nl-BE" dirty="0"/>
          </a:p>
          <a:p>
            <a:pPr algn="ctr"/>
            <a:r>
              <a:rPr lang="nl-BE" b="1" dirty="0" smtClean="0"/>
              <a:t>De bevelen van de agent</a:t>
            </a:r>
          </a:p>
        </p:txBody>
      </p:sp>
      <p:pic>
        <p:nvPicPr>
          <p:cNvPr id="4" name="Picture 3" descr="werkblad_bevelen_agent [Compatibility Mode] - Microsoft Word (Product Activation Failed)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0" t="20720" r="26222" b="4488"/>
          <a:stretch/>
        </p:blipFill>
        <p:spPr>
          <a:xfrm>
            <a:off x="2555776" y="2780928"/>
            <a:ext cx="4368800" cy="3698240"/>
          </a:xfrm>
          <a:prstGeom prst="rect">
            <a:avLst/>
          </a:prstGeom>
        </p:spPr>
      </p:pic>
      <p:sp>
        <p:nvSpPr>
          <p:cNvPr id="5" name="Curved Right Arrow 4"/>
          <p:cNvSpPr/>
          <p:nvPr/>
        </p:nvSpPr>
        <p:spPr>
          <a:xfrm>
            <a:off x="827584" y="1556792"/>
            <a:ext cx="1152128" cy="1584176"/>
          </a:xfrm>
          <a:prstGeom prst="curv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875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60"/>
    </mc:Choice>
    <mc:Fallback>
      <p:transition spd="slow" advTm="98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476672"/>
            <a:ext cx="6512511" cy="1143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FFC000"/>
                </a:solidFill>
                <a:sym typeface="Wingdings 2"/>
              </a:rPr>
              <a:t> </a:t>
            </a:r>
            <a:r>
              <a:rPr lang="en-US" dirty="0" err="1" smtClean="0">
                <a:solidFill>
                  <a:srgbClr val="FFC000"/>
                </a:solidFill>
                <a:sym typeface="Wingdings 2"/>
              </a:rPr>
              <a:t>Stappen</a:t>
            </a:r>
            <a:r>
              <a:rPr lang="en-US" dirty="0" smtClean="0">
                <a:solidFill>
                  <a:srgbClr val="FFC000"/>
                </a:solidFill>
                <a:sym typeface="Wingdings 2"/>
              </a:rPr>
              <a:t> </a:t>
            </a:r>
            <a:r>
              <a:rPr lang="en-US" dirty="0" err="1" smtClean="0">
                <a:solidFill>
                  <a:srgbClr val="FFC000"/>
                </a:solidFill>
                <a:sym typeface="Wingdings 2"/>
              </a:rPr>
              <a:t>langs</a:t>
            </a:r>
            <a:r>
              <a:rPr lang="en-US" dirty="0" smtClean="0">
                <a:solidFill>
                  <a:srgbClr val="FFC000"/>
                </a:solidFill>
                <a:sym typeface="Wingdings 2"/>
              </a:rPr>
              <a:t> </a:t>
            </a:r>
            <a:r>
              <a:rPr lang="en-US" dirty="0" err="1" smtClean="0">
                <a:solidFill>
                  <a:srgbClr val="FFC000"/>
                </a:solidFill>
                <a:sym typeface="Wingdings 2"/>
              </a:rPr>
              <a:t>een</a:t>
            </a:r>
            <a:r>
              <a:rPr lang="en-US" dirty="0" smtClean="0">
                <a:solidFill>
                  <a:srgbClr val="FFC000"/>
                </a:solidFill>
                <a:sym typeface="Wingdings 2"/>
              </a:rPr>
              <a:t> </a:t>
            </a:r>
            <a:r>
              <a:rPr lang="en-US" dirty="0" err="1" smtClean="0">
                <a:solidFill>
                  <a:srgbClr val="FFC000"/>
                </a:solidFill>
                <a:sym typeface="Wingdings 2"/>
              </a:rPr>
              <a:t>hindernis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2276872"/>
            <a:ext cx="748883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err="1" smtClean="0">
                <a:sym typeface="Wingdings 2"/>
              </a:rPr>
              <a:t>Wat</a:t>
            </a:r>
            <a:r>
              <a:rPr lang="en-US" u="sng" dirty="0" smtClean="0">
                <a:sym typeface="Wingdings 2"/>
              </a:rPr>
              <a:t> </a:t>
            </a:r>
            <a:r>
              <a:rPr lang="en-US" u="sng" dirty="0" err="1" smtClean="0">
                <a:sym typeface="Wingdings 2"/>
              </a:rPr>
              <a:t>als</a:t>
            </a:r>
            <a:r>
              <a:rPr lang="en-US" u="sng" dirty="0" smtClean="0">
                <a:sym typeface="Wingdings 2"/>
              </a:rPr>
              <a:t> </a:t>
            </a:r>
            <a:r>
              <a:rPr lang="en-US" u="sng" dirty="0" err="1" smtClean="0">
                <a:sym typeface="Wingdings 2"/>
              </a:rPr>
              <a:t>er</a:t>
            </a:r>
            <a:r>
              <a:rPr lang="en-US" u="sng" dirty="0" smtClean="0">
                <a:sym typeface="Wingdings 2"/>
              </a:rPr>
              <a:t> </a:t>
            </a:r>
            <a:r>
              <a:rPr lang="en-US" u="sng" dirty="0" err="1" smtClean="0">
                <a:sym typeface="Wingdings 2"/>
              </a:rPr>
              <a:t>een</a:t>
            </a:r>
            <a:r>
              <a:rPr lang="en-US" u="sng" dirty="0" smtClean="0">
                <a:sym typeface="Wingdings 2"/>
              </a:rPr>
              <a:t> </a:t>
            </a:r>
            <a:r>
              <a:rPr lang="en-US" u="sng" dirty="0" err="1" smtClean="0">
                <a:sym typeface="Wingdings 2"/>
              </a:rPr>
              <a:t>hindernis</a:t>
            </a:r>
            <a:r>
              <a:rPr lang="en-US" u="sng" dirty="0" smtClean="0">
                <a:sym typeface="Wingdings 2"/>
              </a:rPr>
              <a:t> op het </a:t>
            </a:r>
            <a:r>
              <a:rPr lang="en-US" u="sng" dirty="0" err="1" smtClean="0">
                <a:sym typeface="Wingdings 2"/>
              </a:rPr>
              <a:t>voetpad</a:t>
            </a:r>
            <a:r>
              <a:rPr lang="en-US" u="sng" dirty="0" smtClean="0">
                <a:sym typeface="Wingdings 2"/>
              </a:rPr>
              <a:t> </a:t>
            </a:r>
            <a:r>
              <a:rPr lang="en-US" u="sng" dirty="0" err="1" smtClean="0">
                <a:sym typeface="Wingdings 2"/>
              </a:rPr>
              <a:t>ligt</a:t>
            </a:r>
            <a:r>
              <a:rPr lang="en-US" u="sng" dirty="0" smtClean="0">
                <a:sym typeface="Wingdings 2"/>
              </a:rPr>
              <a:t>? </a:t>
            </a:r>
          </a:p>
          <a:p>
            <a:endParaRPr lang="nl-BE" dirty="0">
              <a:sym typeface="Wingdings 2"/>
            </a:endParaRPr>
          </a:p>
          <a:p>
            <a:pPr marL="285750" lvl="0" indent="-285750">
              <a:buFont typeface="Wingdings 2"/>
              <a:buChar char="C"/>
            </a:pPr>
            <a:r>
              <a:rPr lang="nl-BE" dirty="0" smtClean="0"/>
              <a:t>Stoppen </a:t>
            </a:r>
            <a:r>
              <a:rPr lang="nl-BE" dirty="0"/>
              <a:t>bij een </a:t>
            </a:r>
            <a:r>
              <a:rPr lang="nl-BE" dirty="0" smtClean="0"/>
              <a:t>hindernis</a:t>
            </a:r>
          </a:p>
          <a:p>
            <a:pPr lvl="0"/>
            <a:endParaRPr lang="nl-BE" dirty="0" smtClean="0"/>
          </a:p>
          <a:p>
            <a:pPr marL="285750" indent="-285750">
              <a:buFont typeface="Wingdings 2"/>
              <a:buChar char="C"/>
            </a:pPr>
            <a:r>
              <a:rPr lang="nl-BE" dirty="0" smtClean="0"/>
              <a:t>Links, rechts en links kijken naar het voertuigenverkeer op de rijbaan en wachten tot het veilig is om rond de hindernis te stappen</a:t>
            </a:r>
          </a:p>
          <a:p>
            <a:endParaRPr lang="nl-BE" dirty="0" smtClean="0"/>
          </a:p>
          <a:p>
            <a:pPr marL="285750" lvl="0" indent="-285750">
              <a:buFont typeface="Wingdings 2"/>
              <a:buChar char="C"/>
            </a:pPr>
            <a:r>
              <a:rPr lang="nl-BE" dirty="0" smtClean="0"/>
              <a:t>Kort om de hindernis heen stappen</a:t>
            </a:r>
          </a:p>
          <a:p>
            <a:pPr lvl="0"/>
            <a:endParaRPr lang="nl-BE" dirty="0" smtClean="0"/>
          </a:p>
          <a:p>
            <a:pPr marL="285750" indent="-285750">
              <a:buFont typeface="Wingdings 2"/>
              <a:buChar char="C"/>
            </a:pPr>
            <a:r>
              <a:rPr lang="nl-BE" dirty="0" smtClean="0"/>
              <a:t>Je weg verder zetten op een veilige manier</a:t>
            </a:r>
            <a:endParaRPr lang="en-US" dirty="0" smtClean="0"/>
          </a:p>
          <a:p>
            <a:pPr lvl="0"/>
            <a:endParaRPr lang="en-US" dirty="0" smtClean="0"/>
          </a:p>
          <a:p>
            <a:pPr marL="285750" indent="-285750">
              <a:buFont typeface="Wingdings 2"/>
              <a:buChar char="C"/>
            </a:pPr>
            <a:endParaRPr lang="en-US" dirty="0" smtClean="0"/>
          </a:p>
          <a:p>
            <a:pPr marL="285750" lvl="0" indent="-285750">
              <a:buFont typeface="Wingdings 2"/>
              <a:buChar char="C"/>
            </a:pPr>
            <a:endParaRPr lang="nl-BE" dirty="0" smtClean="0"/>
          </a:p>
          <a:p>
            <a:pPr marL="285750" lvl="0" indent="-285750">
              <a:buFont typeface="Wingdings 2"/>
              <a:buChar char="C"/>
            </a:pPr>
            <a:endParaRPr lang="en-US" dirty="0"/>
          </a:p>
          <a:p>
            <a:endParaRPr lang="en-US" dirty="0"/>
          </a:p>
        </p:txBody>
      </p:sp>
      <p:pic>
        <p:nvPicPr>
          <p:cNvPr id="8194" name="Picture 2" descr="https://www.hetgrotevoetgangersexamen.be/sites/default/files/styles/skill/public/vaardigheid_01.jpg?itok=cHwf8aJv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077072"/>
            <a:ext cx="266429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3684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389"/>
    </mc:Choice>
    <mc:Fallback>
      <p:transition spd="slow" advTm="503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476672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nl-BE" dirty="0" smtClean="0">
                <a:solidFill>
                  <a:srgbClr val="FFC000"/>
                </a:solidFill>
              </a:rPr>
              <a:t>Even oefenen...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9592" y="2132856"/>
            <a:ext cx="69847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u="sng" dirty="0" smtClean="0"/>
              <a:t>Nodig: </a:t>
            </a:r>
          </a:p>
          <a:p>
            <a:endParaRPr lang="nl-NL" dirty="0"/>
          </a:p>
          <a:p>
            <a:r>
              <a:rPr lang="nl-NL" dirty="0" smtClean="0"/>
              <a:t>Teken met krijt een straat met aan de zijkant een stoep. </a:t>
            </a:r>
          </a:p>
          <a:p>
            <a:r>
              <a:rPr lang="nl-NL" dirty="0"/>
              <a:t>P</a:t>
            </a:r>
            <a:r>
              <a:rPr lang="nl-NL" dirty="0" smtClean="0"/>
              <a:t>laats in het midden een hindernis die de stoep helemaal verspert. Die hindernis kan bijvoorbeeld een vuilnisbak zijn. </a:t>
            </a:r>
          </a:p>
          <a:p>
            <a:endParaRPr lang="nl-NL" dirty="0"/>
          </a:p>
          <a:p>
            <a:r>
              <a:rPr lang="nl-NL" u="sng" dirty="0" smtClean="0"/>
              <a:t>Oefening: </a:t>
            </a:r>
          </a:p>
          <a:p>
            <a:endParaRPr lang="nl-NL" dirty="0"/>
          </a:p>
          <a:p>
            <a:r>
              <a:rPr lang="nl-NL" dirty="0" smtClean="0"/>
              <a:t>Stap op het getekende voetpad en stop aan de hindernis. </a:t>
            </a:r>
          </a:p>
          <a:p>
            <a:r>
              <a:rPr lang="nl-NL" dirty="0" smtClean="0"/>
              <a:t>Overloop de stappen die je dan moet doen om rond de hindernis te stappen.  </a:t>
            </a:r>
          </a:p>
          <a:p>
            <a:endParaRPr lang="nl-NL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899592" y="150374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dirty="0" smtClean="0">
                <a:solidFill>
                  <a:srgbClr val="FFC000"/>
                </a:solidFill>
              </a:rPr>
              <a:t>1. Met krijt oefenen</a:t>
            </a:r>
            <a:endParaRPr lang="en-US" b="1" dirty="0">
              <a:solidFill>
                <a:srgbClr val="FFC000"/>
              </a:solidFill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411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878"/>
    </mc:Choice>
    <mc:Fallback>
      <p:transition spd="slow" advTm="328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835977"/>
            <a:ext cx="5599849" cy="5041295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662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32"/>
    </mc:Choice>
    <mc:Fallback>
      <p:transition spd="slow" advTm="44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150374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dirty="0" smtClean="0">
                <a:solidFill>
                  <a:srgbClr val="FFC000"/>
                </a:solidFill>
              </a:rPr>
              <a:t>1. In het echt oefenen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2132856"/>
            <a:ext cx="777686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 smtClean="0"/>
          </a:p>
          <a:p>
            <a:r>
              <a:rPr lang="nl-NL" u="sng" dirty="0" smtClean="0"/>
              <a:t>Nodig: </a:t>
            </a:r>
            <a:endParaRPr lang="nl-NL" dirty="0"/>
          </a:p>
          <a:p>
            <a:endParaRPr lang="nl-NL" dirty="0" smtClean="0"/>
          </a:p>
          <a:p>
            <a:r>
              <a:rPr lang="nl-NL" dirty="0" smtClean="0"/>
              <a:t>Kies een rustige straat of wijk in de schoolomgeving. </a:t>
            </a:r>
            <a:endParaRPr lang="nl-NL" dirty="0"/>
          </a:p>
          <a:p>
            <a:r>
              <a:rPr lang="nl-NL" dirty="0" smtClean="0"/>
              <a:t>Zorg dat je mama op papa meegaat. </a:t>
            </a:r>
          </a:p>
          <a:p>
            <a:r>
              <a:rPr lang="nl-NL" dirty="0" smtClean="0"/>
              <a:t>Fluovestje ! </a:t>
            </a:r>
          </a:p>
          <a:p>
            <a:endParaRPr lang="nl-NL" dirty="0" smtClean="0"/>
          </a:p>
          <a:p>
            <a:r>
              <a:rPr lang="nl-NL" u="sng" dirty="0" smtClean="0"/>
              <a:t>Oefening: </a:t>
            </a:r>
          </a:p>
          <a:p>
            <a:endParaRPr lang="nl-NL" u="sng" dirty="0" smtClean="0"/>
          </a:p>
          <a:p>
            <a:r>
              <a:rPr lang="nl-NL" dirty="0" smtClean="0"/>
              <a:t>Zet een hindernis op de stoep. Dit kan een fiets zijn, een vuilnisbak, kegeltjes, ... </a:t>
            </a:r>
          </a:p>
          <a:p>
            <a:r>
              <a:rPr lang="nl-NL" dirty="0" smtClean="0"/>
              <a:t>Overloop de stappen die je dan moet doen om rond de hindernis te stappen. </a:t>
            </a:r>
            <a:endParaRPr lang="nl-NL" dirty="0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22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428"/>
    </mc:Choice>
    <mc:Fallback>
      <p:transition spd="slow" advTm="284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052736"/>
            <a:ext cx="5184575" cy="4913063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621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13"/>
    </mc:Choice>
    <mc:Fallback>
      <p:transition spd="slow" advTm="41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6512511" cy="1143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FFC000"/>
                </a:solidFill>
                <a:sym typeface="Wingdings 2"/>
              </a:rPr>
              <a:t> </a:t>
            </a:r>
            <a:r>
              <a:rPr lang="en-US" dirty="0" err="1" smtClean="0">
                <a:solidFill>
                  <a:srgbClr val="FFC000"/>
                </a:solidFill>
                <a:sym typeface="Wingdings 2"/>
              </a:rPr>
              <a:t>Oversteken</a:t>
            </a:r>
            <a:r>
              <a:rPr lang="en-US" dirty="0" smtClean="0">
                <a:solidFill>
                  <a:srgbClr val="FFC000"/>
                </a:solidFill>
                <a:sym typeface="Wingdings 2"/>
              </a:rPr>
              <a:t> op </a:t>
            </a:r>
            <a:r>
              <a:rPr lang="en-US" dirty="0" err="1" smtClean="0">
                <a:solidFill>
                  <a:srgbClr val="FFC000"/>
                </a:solidFill>
                <a:sym typeface="Wingdings 2"/>
              </a:rPr>
              <a:t>een</a:t>
            </a:r>
            <a:r>
              <a:rPr lang="en-US" dirty="0" smtClean="0">
                <a:solidFill>
                  <a:srgbClr val="FFC000"/>
                </a:solidFill>
                <a:sym typeface="Wingdings 2"/>
              </a:rPr>
              <a:t> </a:t>
            </a:r>
            <a:r>
              <a:rPr lang="en-US" dirty="0" err="1" smtClean="0">
                <a:solidFill>
                  <a:srgbClr val="FFC000"/>
                </a:solidFill>
                <a:sym typeface="Wingdings 2"/>
              </a:rPr>
              <a:t>zebrapad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2329085"/>
            <a:ext cx="63367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 2"/>
              <a:buChar char="C"/>
            </a:pPr>
            <a:r>
              <a:rPr lang="nl-BE" dirty="0" smtClean="0"/>
              <a:t>Stoppen </a:t>
            </a:r>
            <a:r>
              <a:rPr lang="nl-BE" dirty="0"/>
              <a:t>aan de </a:t>
            </a:r>
            <a:r>
              <a:rPr lang="nl-BE" dirty="0" smtClean="0"/>
              <a:t>stoeprand</a:t>
            </a:r>
          </a:p>
          <a:p>
            <a:pPr marL="285750" lvl="0" indent="-285750">
              <a:buFont typeface="Wingdings 2"/>
              <a:buChar char="C"/>
            </a:pPr>
            <a:endParaRPr lang="nl-BE" dirty="0" smtClean="0"/>
          </a:p>
          <a:p>
            <a:pPr marL="285750" indent="-285750">
              <a:buFont typeface="Wingdings 2"/>
              <a:buChar char="C"/>
            </a:pPr>
            <a:r>
              <a:rPr lang="nl-BE" dirty="0" smtClean="0"/>
              <a:t>Links, rechts en links kijken. In het midden kijken wij terug naar rechts</a:t>
            </a:r>
          </a:p>
          <a:p>
            <a:pPr marL="285750" indent="-285750">
              <a:buFont typeface="Wingdings 2"/>
              <a:buChar char="C"/>
            </a:pPr>
            <a:endParaRPr lang="nl-BE" dirty="0" smtClean="0"/>
          </a:p>
          <a:p>
            <a:pPr marL="285750" lvl="0" indent="-285750">
              <a:buFont typeface="Wingdings 2"/>
              <a:buChar char="C"/>
            </a:pPr>
            <a:r>
              <a:rPr lang="nl-BE" dirty="0" smtClean="0"/>
              <a:t>Duidelijk maken dat men wil oversteken</a:t>
            </a:r>
          </a:p>
          <a:p>
            <a:pPr marL="285750" lvl="0" indent="-285750">
              <a:buFont typeface="Wingdings 2"/>
              <a:buChar char="C"/>
            </a:pPr>
            <a:endParaRPr lang="nl-BE" dirty="0" smtClean="0"/>
          </a:p>
          <a:p>
            <a:pPr marL="285750" indent="-285750">
              <a:buFont typeface="Wingdings 2"/>
              <a:buChar char="C"/>
            </a:pPr>
            <a:r>
              <a:rPr lang="nl-BE" dirty="0" smtClean="0"/>
              <a:t>Wachten tot de weg vrij is en tot iedereen is gestopt</a:t>
            </a:r>
          </a:p>
          <a:p>
            <a:pPr marL="285750" indent="-285750">
              <a:buFont typeface="Wingdings 2"/>
              <a:buChar char="C"/>
            </a:pPr>
            <a:endParaRPr lang="nl-BE" dirty="0" smtClean="0"/>
          </a:p>
          <a:p>
            <a:pPr marL="285750" lvl="0" indent="-285750">
              <a:buFont typeface="Wingdings 2"/>
              <a:buChar char="C"/>
            </a:pPr>
            <a:r>
              <a:rPr lang="nl-BE" dirty="0" smtClean="0"/>
              <a:t>Zelf aandachtig blijven tijdens het oversteken</a:t>
            </a:r>
            <a:endParaRPr lang="en-US" dirty="0" smtClean="0"/>
          </a:p>
          <a:p>
            <a:endParaRPr lang="en-US" dirty="0" smtClean="0"/>
          </a:p>
          <a:p>
            <a:pPr marL="285750" lvl="0" indent="-285750">
              <a:buFont typeface="Wingdings 2"/>
              <a:buChar char="C"/>
            </a:pPr>
            <a:endParaRPr lang="en-US" dirty="0" smtClean="0"/>
          </a:p>
          <a:p>
            <a:pPr marL="285750" indent="-285750">
              <a:buFont typeface="Wingdings 2"/>
              <a:buChar char="C"/>
            </a:pPr>
            <a:endParaRPr lang="en-US" dirty="0" smtClean="0"/>
          </a:p>
          <a:p>
            <a:pPr marL="285750" lvl="0" indent="-285750">
              <a:buFont typeface="Wingdings 2"/>
              <a:buChar char="C"/>
            </a:pPr>
            <a:endParaRPr lang="nl-BE" dirty="0" smtClean="0"/>
          </a:p>
          <a:p>
            <a:pPr marL="285750" lvl="0" indent="-285750">
              <a:buFont typeface="Wingdings 2"/>
              <a:buChar char="C"/>
            </a:pPr>
            <a:endParaRPr lang="en-US" dirty="0"/>
          </a:p>
          <a:p>
            <a:endParaRPr lang="en-US" dirty="0"/>
          </a:p>
        </p:txBody>
      </p:sp>
      <p:pic>
        <p:nvPicPr>
          <p:cNvPr id="9218" name="Picture 2" descr="https://www.hetgrotevoetgangersexamen.be/sites/default/files/styles/skill/public/vaardigheid_02.jpg?itok=smu4wE_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291005"/>
            <a:ext cx="2562395" cy="256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31810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470"/>
    </mc:Choice>
    <mc:Fallback>
      <p:transition spd="slow" advTm="484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5|3.6|3|3.9|6.6|5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5.2|4.5"/>
</p:tagLst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190</TotalTime>
  <Words>978</Words>
  <Application>Microsoft Office PowerPoint</Application>
  <PresentationFormat>On-screen Show (4:3)</PresentationFormat>
  <Paragraphs>221</Paragraphs>
  <Slides>32</Slides>
  <Notes>1</Notes>
  <HiddenSlides>0</HiddenSlides>
  <MMClips>32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Slipstream</vt:lpstr>
      <vt:lpstr>Welke vaardigheden moet ik hebben ? </vt:lpstr>
      <vt:lpstr> Hoe stap ik veilig op de stoep? </vt:lpstr>
      <vt:lpstr>PowerPoint Presentation</vt:lpstr>
      <vt:lpstr> Stappen langs een hindernis</vt:lpstr>
      <vt:lpstr>Even oefenen...</vt:lpstr>
      <vt:lpstr>PowerPoint Presentation</vt:lpstr>
      <vt:lpstr>PowerPoint Presentation</vt:lpstr>
      <vt:lpstr>PowerPoint Presentation</vt:lpstr>
      <vt:lpstr> Oversteken op een zebrapad</vt:lpstr>
      <vt:lpstr>Even oefenen...</vt:lpstr>
      <vt:lpstr>PowerPoint Presentation</vt:lpstr>
      <vt:lpstr>PowerPoint Presentation</vt:lpstr>
      <vt:lpstr>PowerPoint Presentation</vt:lpstr>
      <vt:lpstr> Oversteken tussen geparkeerde auto’s</vt:lpstr>
      <vt:lpstr>Even oefenen...</vt:lpstr>
      <vt:lpstr> Oversteken op een T-kruispunt</vt:lpstr>
      <vt:lpstr>Even oefenen...</vt:lpstr>
      <vt:lpstr>PowerPoint Presentation</vt:lpstr>
      <vt:lpstr>PowerPoint Presentation</vt:lpstr>
      <vt:lpstr>PowerPoint Presentation</vt:lpstr>
      <vt:lpstr>PowerPoint Presentation</vt:lpstr>
      <vt:lpstr> Oversteken aan  verkeerslichten</vt:lpstr>
      <vt:lpstr>Even oefenen... </vt:lpstr>
      <vt:lpstr>PowerPoint Presentation</vt:lpstr>
      <vt:lpstr> Oversteken op de veiligste plaats</vt:lpstr>
      <vt:lpstr> De bevelen van een politieagent </vt:lpstr>
      <vt:lpstr>PowerPoint Presentation</vt:lpstr>
      <vt:lpstr>Even oefenen...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Welke vaardigheden moet ik hebben ?</dc:title>
  <dc:creator>Margot</dc:creator>
  <cp:lastModifiedBy>Margot</cp:lastModifiedBy>
  <cp:revision>3</cp:revision>
  <dcterms:created xsi:type="dcterms:W3CDTF">2020-05-06T10:02:15Z</dcterms:created>
  <dcterms:modified xsi:type="dcterms:W3CDTF">2020-05-06T13:12:20Z</dcterms:modified>
</cp:coreProperties>
</file>