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74E21E8-705E-4020-8E79-3AA09D692B0C}" type="datetimeFigureOut">
              <a:rPr lang="en-US" smtClean="0"/>
              <a:t>5/6/2020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A33E8D-E0DC-4F1E-809C-30C76D5DD7B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wav"/><Relationship Id="rId2" Type="http://schemas.microsoft.com/office/2007/relationships/media" Target="../media/media1.wav"/><Relationship Id="rId1" Type="http://schemas.openxmlformats.org/officeDocument/2006/relationships/tags" Target="../tags/tag1.xml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wav"/><Relationship Id="rId1" Type="http://schemas.microsoft.com/office/2007/relationships/media" Target="../media/media10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wav"/><Relationship Id="rId1" Type="http://schemas.microsoft.com/office/2007/relationships/media" Target="../media/media11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wav"/><Relationship Id="rId1" Type="http://schemas.microsoft.com/office/2007/relationships/media" Target="../media/media12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av"/><Relationship Id="rId2" Type="http://schemas.microsoft.com/office/2007/relationships/media" Target="../media/media2.wav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av"/><Relationship Id="rId2" Type="http://schemas.microsoft.com/office/2007/relationships/media" Target="../media/media3.wav"/><Relationship Id="rId1" Type="http://schemas.openxmlformats.org/officeDocument/2006/relationships/tags" Target="../tags/tag3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av"/><Relationship Id="rId2" Type="http://schemas.microsoft.com/office/2007/relationships/media" Target="../media/media4.wav"/><Relationship Id="rId1" Type="http://schemas.openxmlformats.org/officeDocument/2006/relationships/tags" Target="../tags/tag4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vqarN6jwVvs&amp;feature=youtu.be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av"/><Relationship Id="rId2" Type="http://schemas.microsoft.com/office/2007/relationships/media" Target="../media/media5.wav"/><Relationship Id="rId1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hyperlink" Target="https://www.youtube.com/watch?v=fyIgK1di8tI&amp;feature=youtu.be" TargetMode="Externa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av"/><Relationship Id="rId2" Type="http://schemas.microsoft.com/office/2007/relationships/media" Target="../media/media6.wav"/><Relationship Id="rId1" Type="http://schemas.openxmlformats.org/officeDocument/2006/relationships/tags" Target="../tags/tag6.xml"/><Relationship Id="rId6" Type="http://schemas.openxmlformats.org/officeDocument/2006/relationships/image" Target="../media/image2.png"/><Relationship Id="rId5" Type="http://schemas.openxmlformats.org/officeDocument/2006/relationships/image" Target="../media/image3.tmp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av"/><Relationship Id="rId2" Type="http://schemas.microsoft.com/office/2007/relationships/media" Target="../media/media7.wav"/><Relationship Id="rId1" Type="http://schemas.openxmlformats.org/officeDocument/2006/relationships/tags" Target="../tags/tag7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av"/><Relationship Id="rId2" Type="http://schemas.microsoft.com/office/2007/relationships/media" Target="../media/media8.wav"/><Relationship Id="rId1" Type="http://schemas.openxmlformats.org/officeDocument/2006/relationships/tags" Target="../tags/tag8.xml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2.png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480720" cy="3240360"/>
          </a:xfrm>
        </p:spPr>
        <p:txBody>
          <a:bodyPr/>
          <a:lstStyle/>
          <a:p>
            <a:pPr marL="342900" indent="-342900">
              <a:buFont typeface="Wingdings 2"/>
              <a:buChar char="C"/>
            </a:pPr>
            <a:r>
              <a:rPr lang="nl-BE" dirty="0" smtClean="0"/>
              <a:t>Zichtbaarheid </a:t>
            </a:r>
          </a:p>
          <a:p>
            <a:r>
              <a:rPr lang="nl-BE" dirty="0"/>
              <a:t> </a:t>
            </a:r>
            <a:r>
              <a:rPr lang="nl-BE" dirty="0" smtClean="0"/>
              <a:t>    in het verkeer </a:t>
            </a:r>
          </a:p>
          <a:p>
            <a:endParaRPr lang="nl-BE" dirty="0" smtClean="0"/>
          </a:p>
          <a:p>
            <a:pPr marL="342900" indent="-342900">
              <a:buFont typeface="Wingdings 2"/>
              <a:buChar char="C"/>
            </a:pPr>
            <a:r>
              <a:rPr lang="nl-BE" dirty="0" smtClean="0"/>
              <a:t>Voetgangersexamen</a:t>
            </a:r>
          </a:p>
          <a:p>
            <a:pPr marL="342900" indent="-342900">
              <a:buFont typeface="Wingdings 2"/>
              <a:buChar char="C"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175351" cy="1793167"/>
          </a:xfrm>
        </p:spPr>
        <p:txBody>
          <a:bodyPr/>
          <a:lstStyle/>
          <a:p>
            <a:pPr marL="182880" indent="0" algn="ctr">
              <a:buNone/>
            </a:pPr>
            <a:r>
              <a:rPr lang="nl-BE" dirty="0" smtClean="0"/>
              <a:t>W.O.   VERKEER</a:t>
            </a:r>
            <a:endParaRPr lang="en-US" dirty="0"/>
          </a:p>
        </p:txBody>
      </p:sp>
      <p:pic>
        <p:nvPicPr>
          <p:cNvPr id="1026" name="Picture 2" descr="Public Transport Pedestrians Road Traffic Illustration — Stock ..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82" b="8431"/>
          <a:stretch/>
        </p:blipFill>
        <p:spPr bwMode="auto">
          <a:xfrm>
            <a:off x="4788024" y="2564904"/>
            <a:ext cx="3859187" cy="2944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udio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6891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591"/>
    </mc:Choice>
    <mc:Fallback>
      <p:transition spd="slow" advTm="285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1360" y="1612250"/>
            <a:ext cx="5688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/>
              <a:t>2. Ik fiets niet op het voetpad. </a:t>
            </a:r>
            <a:endParaRPr lang="en-US" sz="2400" dirty="0"/>
          </a:p>
        </p:txBody>
      </p:sp>
      <p:sp>
        <p:nvSpPr>
          <p:cNvPr id="5" name="AutoShape 2" descr="veiligverkeer.be | Fietsen op een trottoir of zebrapad, mag dat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4" descr="veiligverkeer.be | Fietsen op een trottoir of zebrapad, mag dat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" name="AutoShape 6" descr="veiligverkeer.be | Fietsen op een trottoir of zebrapad, mag dat?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574591"/>
            <a:ext cx="4014905" cy="2671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935" r="67482" b="11332"/>
          <a:stretch/>
        </p:blipFill>
        <p:spPr bwMode="auto">
          <a:xfrm>
            <a:off x="3430168" y="116632"/>
            <a:ext cx="728325" cy="121673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2" r="6704" b="14798"/>
          <a:stretch/>
        </p:blipFill>
        <p:spPr bwMode="auto">
          <a:xfrm>
            <a:off x="4499992" y="116632"/>
            <a:ext cx="792088" cy="121673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9010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58"/>
    </mc:Choice>
    <mc:Fallback>
      <p:transition spd="slow" advTm="334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62576" y="1769493"/>
            <a:ext cx="56886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/>
              <a:t>3. Ik stap steeds langs de huizenkant uit de auto als mama of papa me afzet. 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242672"/>
            <a:ext cx="4538810" cy="2269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935" r="67482" b="11332"/>
          <a:stretch/>
        </p:blipFill>
        <p:spPr bwMode="auto">
          <a:xfrm>
            <a:off x="3430168" y="116632"/>
            <a:ext cx="728325" cy="121673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2" r="6704" b="14798"/>
          <a:stretch/>
        </p:blipFill>
        <p:spPr bwMode="auto">
          <a:xfrm>
            <a:off x="4499992" y="116632"/>
            <a:ext cx="792088" cy="121673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846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252"/>
    </mc:Choice>
    <mc:Fallback>
      <p:transition spd="slow" advTm="36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31640" y="1620824"/>
            <a:ext cx="66967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sz="2400" dirty="0" smtClean="0"/>
              <a:t>5. Als ik vind dat mama of papa zich niet zo veilig gedragen in het verkeer spreek ik hen daarover aan. </a:t>
            </a:r>
            <a:endParaRPr lang="en-US" sz="2400" dirty="0"/>
          </a:p>
        </p:txBody>
      </p:sp>
      <p:pic>
        <p:nvPicPr>
          <p:cNvPr id="6146" name="Picture 2" descr="Website van Transparant Deurne wordt kennelijk gecontroleerd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429000"/>
            <a:ext cx="2543175" cy="1790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935" r="67482" b="11332"/>
          <a:stretch/>
        </p:blipFill>
        <p:spPr bwMode="auto">
          <a:xfrm>
            <a:off x="3430168" y="116632"/>
            <a:ext cx="728325" cy="121673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2" r="6704" b="14798"/>
          <a:stretch/>
        </p:blipFill>
        <p:spPr bwMode="auto">
          <a:xfrm>
            <a:off x="4499992" y="116632"/>
            <a:ext cx="792088" cy="121673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0055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445"/>
    </mc:Choice>
    <mc:Fallback>
      <p:transition spd="slow" advTm="33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03648" y="404664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nl-BE" dirty="0" smtClean="0"/>
              <a:t>Zichtbaarheid in het verkeer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835696" y="2636912"/>
            <a:ext cx="633670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 smtClean="0">
                <a:sym typeface="Wingdings 2"/>
              </a:rPr>
              <a:t>WAT IS BLIJVEN PLAKKEN? </a:t>
            </a:r>
          </a:p>
          <a:p>
            <a:endParaRPr lang="en-US" dirty="0" smtClean="0">
              <a:sym typeface="Wingdings 2"/>
            </a:endParaRP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Fietslicht, reflectoren, fluovestje</a:t>
            </a:r>
          </a:p>
          <a:p>
            <a:pPr lvl="1"/>
            <a:endParaRPr lang="nl-BE" dirty="0" smtClean="0">
              <a:sym typeface="Wingdings 2"/>
            </a:endParaRP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Experiment</a:t>
            </a:r>
          </a:p>
          <a:p>
            <a:pPr marL="1200150" lvl="2" indent="-285750">
              <a:buFont typeface="Wingdings 2"/>
              <a:buChar char="C"/>
            </a:pPr>
            <a:r>
              <a:rPr lang="nl-BE" dirty="0" smtClean="0">
                <a:solidFill>
                  <a:srgbClr val="00B050"/>
                </a:solidFill>
                <a:sym typeface="Wingdings 2"/>
              </a:rPr>
              <a:t>Grote groep </a:t>
            </a:r>
            <a:r>
              <a:rPr lang="nl-BE" dirty="0" smtClean="0">
                <a:sym typeface="Wingdings 2"/>
              </a:rPr>
              <a:t>– </a:t>
            </a:r>
            <a:r>
              <a:rPr lang="nl-BE" dirty="0" smtClean="0">
                <a:solidFill>
                  <a:srgbClr val="FF0000"/>
                </a:solidFill>
                <a:sym typeface="Wingdings 2"/>
              </a:rPr>
              <a:t>kleine groep </a:t>
            </a:r>
          </a:p>
          <a:p>
            <a:pPr marL="1200150" lvl="2" indent="-285750">
              <a:buFont typeface="Wingdings 2"/>
              <a:buChar char="C"/>
            </a:pPr>
            <a:r>
              <a:rPr lang="nl-BE" dirty="0" smtClean="0">
                <a:solidFill>
                  <a:srgbClr val="00B050"/>
                </a:solidFill>
                <a:sym typeface="Wingdings 2"/>
              </a:rPr>
              <a:t>Grote kinderen </a:t>
            </a:r>
            <a:r>
              <a:rPr lang="nl-BE" dirty="0" smtClean="0">
                <a:sym typeface="Wingdings 2"/>
              </a:rPr>
              <a:t>– </a:t>
            </a:r>
            <a:r>
              <a:rPr lang="nl-BE" dirty="0" smtClean="0">
                <a:solidFill>
                  <a:srgbClr val="FF0000"/>
                </a:solidFill>
                <a:sym typeface="Wingdings 2"/>
              </a:rPr>
              <a:t>kleine kinderen</a:t>
            </a:r>
          </a:p>
          <a:p>
            <a:pPr marL="1200150" lvl="2" indent="-285750">
              <a:buFont typeface="Wingdings 2"/>
              <a:buChar char="C"/>
            </a:pPr>
            <a:r>
              <a:rPr lang="nl-BE" dirty="0" smtClean="0">
                <a:solidFill>
                  <a:srgbClr val="00B050"/>
                </a:solidFill>
                <a:sym typeface="Wingdings 2"/>
              </a:rPr>
              <a:t>Lichte kledij </a:t>
            </a:r>
            <a:r>
              <a:rPr lang="nl-BE" dirty="0" smtClean="0">
                <a:sym typeface="Wingdings 2"/>
              </a:rPr>
              <a:t>– </a:t>
            </a:r>
            <a:r>
              <a:rPr lang="nl-BE" dirty="0" smtClean="0">
                <a:solidFill>
                  <a:srgbClr val="FF0000"/>
                </a:solidFill>
                <a:sym typeface="Wingdings 2"/>
              </a:rPr>
              <a:t>donkere kledij</a:t>
            </a:r>
          </a:p>
          <a:p>
            <a:pPr marL="1200150" lvl="2" indent="-285750">
              <a:buFont typeface="Wingdings 2"/>
              <a:buChar char="C"/>
            </a:pPr>
            <a:r>
              <a:rPr lang="nl-BE" dirty="0" smtClean="0">
                <a:solidFill>
                  <a:srgbClr val="00B050"/>
                </a:solidFill>
                <a:sym typeface="Wingdings 2"/>
              </a:rPr>
              <a:t>Met verlichting </a:t>
            </a:r>
            <a:r>
              <a:rPr lang="nl-BE" dirty="0" smtClean="0">
                <a:sym typeface="Wingdings 2"/>
              </a:rPr>
              <a:t>– </a:t>
            </a:r>
            <a:r>
              <a:rPr lang="nl-BE" dirty="0" smtClean="0">
                <a:solidFill>
                  <a:srgbClr val="FF0000"/>
                </a:solidFill>
                <a:sym typeface="Wingdings 2"/>
              </a:rPr>
              <a:t>zonder verlichting </a:t>
            </a:r>
          </a:p>
          <a:p>
            <a:pPr marL="1200150" lvl="2" indent="-285750">
              <a:buFont typeface="Wingdings 2"/>
              <a:buChar char="C"/>
            </a:pPr>
            <a:r>
              <a:rPr lang="nl-BE" dirty="0" smtClean="0">
                <a:solidFill>
                  <a:srgbClr val="00B050"/>
                </a:solidFill>
                <a:sym typeface="Wingdings 2"/>
              </a:rPr>
              <a:t>Met fluovest </a:t>
            </a:r>
            <a:r>
              <a:rPr lang="nl-BE" dirty="0" smtClean="0">
                <a:sym typeface="Wingdings 2"/>
              </a:rPr>
              <a:t>– </a:t>
            </a:r>
            <a:r>
              <a:rPr lang="nl-BE" dirty="0" smtClean="0">
                <a:solidFill>
                  <a:srgbClr val="FF0000"/>
                </a:solidFill>
                <a:sym typeface="Wingdings 2"/>
              </a:rPr>
              <a:t>zonder fluovest </a:t>
            </a:r>
          </a:p>
          <a:p>
            <a:pPr lvl="2"/>
            <a:endParaRPr lang="nl-BE" dirty="0" smtClean="0">
              <a:solidFill>
                <a:srgbClr val="FF0000"/>
              </a:solidFill>
              <a:sym typeface="Wingdings 2"/>
            </a:endParaRP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Fietsonderdelen </a:t>
            </a:r>
          </a:p>
          <a:p>
            <a:pPr lvl="1"/>
            <a:endParaRPr lang="nl-BE" dirty="0" smtClean="0">
              <a:sym typeface="Wingdings 2"/>
            </a:endParaRPr>
          </a:p>
          <a:p>
            <a:pPr marL="742950" lvl="1" indent="-285750">
              <a:buFont typeface="Wingdings 2"/>
              <a:buChar char="C"/>
            </a:pPr>
            <a:endParaRPr lang="nl-BE" dirty="0" smtClean="0">
              <a:sym typeface="Wingdings 2"/>
            </a:endParaRPr>
          </a:p>
          <a:p>
            <a:pPr lvl="1"/>
            <a:endParaRPr lang="en-US" dirty="0" smtClean="0">
              <a:sym typeface="Wingdings 2"/>
            </a:endParaRPr>
          </a:p>
          <a:p>
            <a:pPr lvl="1"/>
            <a:r>
              <a:rPr lang="en-US" dirty="0" smtClean="0">
                <a:sym typeface="Wingdings 2"/>
              </a:rPr>
              <a:t> </a:t>
            </a:r>
          </a:p>
          <a:p>
            <a:pPr marL="285750" indent="-285750">
              <a:buFont typeface="Wingdings 2"/>
              <a:buChar char="C"/>
            </a:pPr>
            <a:endParaRPr lang="en-US" dirty="0" smtClean="0">
              <a:sym typeface="Wingdings 2"/>
            </a:endParaRPr>
          </a:p>
          <a:p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18584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1523"/>
    </mc:Choice>
    <mc:Fallback>
      <p:transition spd="slow" advTm="815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3096" y="764704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/>
              <a:t>Wat gaan we leren? </a:t>
            </a:r>
            <a:endParaRPr lang="en-US" dirty="0"/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383096" y="2564904"/>
            <a:ext cx="6696744" cy="3240360"/>
          </a:xfrm>
          <a:prstGeom prst="rect">
            <a:avLst/>
          </a:prstGeom>
        </p:spPr>
        <p:txBody>
          <a:bodyPr/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Het Grote Voetgangersexamen</a:t>
            </a:r>
          </a:p>
          <a:p>
            <a:pPr marL="662940" lvl="1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Wat is het? </a:t>
            </a:r>
          </a:p>
          <a:p>
            <a:pPr marL="662940" lvl="1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Wat moet ik kennen en kunnen? </a:t>
            </a:r>
          </a:p>
          <a:p>
            <a:pPr marL="342900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Verkeerstrap</a:t>
            </a:r>
          </a:p>
          <a:p>
            <a:pPr marL="342900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Verkeersborden</a:t>
            </a:r>
          </a:p>
          <a:p>
            <a:pPr marL="342900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Gebaren agent </a:t>
            </a:r>
          </a:p>
          <a:p>
            <a:pPr marL="342900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Oversteken </a:t>
            </a:r>
          </a:p>
          <a:p>
            <a:pPr marL="342900" indent="-342900">
              <a:buFont typeface="Wingdings 2"/>
              <a:buChar char="C"/>
            </a:pPr>
            <a:r>
              <a:rPr lang="nl-BE" dirty="0" smtClean="0">
                <a:sym typeface="Wingdings 2"/>
              </a:rPr>
              <a:t>Oefeningen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135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9418"/>
    </mc:Choice>
    <mc:Fallback>
      <p:transition spd="slow" advTm="594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7624" y="548680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nl-BE" dirty="0" smtClean="0"/>
              <a:t>Wat is het Grote Voetgangersexamen? </a:t>
            </a:r>
            <a:endParaRPr lang="en-US" dirty="0"/>
          </a:p>
        </p:txBody>
      </p:sp>
      <p:sp>
        <p:nvSpPr>
          <p:cNvPr id="5" name="Action Button: Movie 4">
            <a:hlinkClick r:id="rId5" highlightClick="1"/>
          </p:cNvPr>
          <p:cNvSpPr/>
          <p:nvPr/>
        </p:nvSpPr>
        <p:spPr>
          <a:xfrm>
            <a:off x="1445952" y="3140968"/>
            <a:ext cx="3600400" cy="2232248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481956" y="2636912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Klik op de afbeelding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13820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332"/>
    </mc:Choice>
    <mc:Fallback>
      <p:transition spd="slow" advTm="1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20688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nl-BE" dirty="0" smtClean="0"/>
              <a:t>Wat moet ik kennen en kunnen ? </a:t>
            </a:r>
            <a:endParaRPr lang="en-US" dirty="0"/>
          </a:p>
        </p:txBody>
      </p:sp>
      <p:sp>
        <p:nvSpPr>
          <p:cNvPr id="4" name="Action Button: Movie 3">
            <a:hlinkClick r:id="rId5" highlightClick="1"/>
          </p:cNvPr>
          <p:cNvSpPr/>
          <p:nvPr/>
        </p:nvSpPr>
        <p:spPr>
          <a:xfrm>
            <a:off x="1583668" y="3573016"/>
            <a:ext cx="3276364" cy="2016224"/>
          </a:xfrm>
          <a:prstGeom prst="actionButtonMovi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547664" y="3068960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Klik op de afbeelding </a:t>
            </a:r>
            <a:endParaRPr lang="en-US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23703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021"/>
    </mc:Choice>
    <mc:Fallback>
      <p:transition spd="slow" advTm="90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/>
              <a:t>De route</a:t>
            </a:r>
            <a:endParaRPr lang="en-US" dirty="0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628800"/>
            <a:ext cx="7884368" cy="5025015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761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6224"/>
    </mc:Choice>
    <mc:Fallback>
      <p:transition spd="slow" advTm="10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5656" y="692696"/>
            <a:ext cx="6512511" cy="1143000"/>
          </a:xfrm>
        </p:spPr>
        <p:txBody>
          <a:bodyPr/>
          <a:lstStyle/>
          <a:p>
            <a:pPr marL="0" indent="0" algn="ctr">
              <a:buNone/>
            </a:pPr>
            <a:r>
              <a:rPr lang="nl-BE" dirty="0" smtClean="0"/>
              <a:t>Aan de slag !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619672" y="2132856"/>
            <a:ext cx="59766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Eerst wat theorie en uitleg</a:t>
            </a: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Hoe steek ik veilig over? </a:t>
            </a:r>
            <a:endParaRPr lang="nl-BE" dirty="0">
              <a:sym typeface="Wingdings 2"/>
            </a:endParaRP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Wat is de verkeerstrap? </a:t>
            </a: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Welke gebaren maakt een politieagent? </a:t>
            </a:r>
          </a:p>
          <a:p>
            <a:pPr marL="742950" lvl="1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Wat zeggen al die verkeersborden? </a:t>
            </a:r>
          </a:p>
          <a:p>
            <a:pPr lvl="1"/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Traject bekijken</a:t>
            </a:r>
          </a:p>
          <a:p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r>
              <a:rPr lang="nl-BE" dirty="0" smtClean="0">
                <a:sym typeface="Wingdings 2"/>
              </a:rPr>
              <a:t>Traject oefenen met mama / papa</a:t>
            </a:r>
          </a:p>
          <a:p>
            <a:pPr marL="285750" indent="-285750">
              <a:buFont typeface="Wingdings 2"/>
              <a:buChar char="C"/>
            </a:pPr>
            <a:endParaRPr lang="nl-BE" dirty="0" smtClean="0">
              <a:sym typeface="Wingdings 2"/>
            </a:endParaRPr>
          </a:p>
          <a:p>
            <a:pPr marL="285750" indent="-285750">
              <a:buFont typeface="Wingdings 2"/>
              <a:buChar char="C"/>
            </a:pPr>
            <a:endParaRPr lang="en-US" dirty="0" smtClean="0">
              <a:sym typeface="Wingdings 2"/>
            </a:endParaRP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288726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635"/>
    </mc:Choice>
    <mc:Fallback>
      <p:transition spd="slow" advTm="31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47664" y="476672"/>
            <a:ext cx="6512511" cy="1143000"/>
          </a:xfrm>
        </p:spPr>
        <p:txBody>
          <a:bodyPr>
            <a:normAutofit fontScale="90000"/>
          </a:bodyPr>
          <a:lstStyle/>
          <a:p>
            <a:pPr marL="0" indent="0" algn="ctr">
              <a:buNone/>
            </a:pPr>
            <a:r>
              <a:rPr lang="nl-BE" dirty="0" smtClean="0">
                <a:solidFill>
                  <a:schemeClr val="accent1">
                    <a:lumMod val="50000"/>
                  </a:schemeClr>
                </a:solidFill>
              </a:rPr>
              <a:t>Hoe gedraag ik mij veilig in het verkeer ? 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9688" y="2924944"/>
            <a:ext cx="33363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 2"/>
              <a:buChar char="C"/>
            </a:pPr>
            <a:r>
              <a:rPr lang="nl-NL" dirty="0" smtClean="0">
                <a:sym typeface="Wingdings 2"/>
              </a:rPr>
              <a:t>EEN STELLINGENSPEL</a:t>
            </a:r>
          </a:p>
          <a:p>
            <a:endParaRPr lang="nl-NL" dirty="0" smtClean="0">
              <a:sym typeface="Wingdings 2"/>
            </a:endParaRPr>
          </a:p>
          <a:p>
            <a:endParaRPr lang="nl-NL" dirty="0">
              <a:sym typeface="Wingdings 2"/>
            </a:endParaRPr>
          </a:p>
          <a:p>
            <a:r>
              <a:rPr lang="nl-NL" dirty="0" smtClean="0">
                <a:sym typeface="Wingdings 2"/>
              </a:rPr>
              <a:t>Ga je </a:t>
            </a:r>
            <a:r>
              <a:rPr lang="nl-NL" dirty="0" smtClean="0">
                <a:solidFill>
                  <a:srgbClr val="00B050"/>
                </a:solidFill>
                <a:sym typeface="Wingdings 2"/>
              </a:rPr>
              <a:t>akkoord</a:t>
            </a:r>
            <a:r>
              <a:rPr lang="nl-NL" dirty="0" smtClean="0">
                <a:sym typeface="Wingdings 2"/>
              </a:rPr>
              <a:t> met de stelling </a:t>
            </a:r>
          </a:p>
          <a:p>
            <a:endParaRPr lang="nl-NL" dirty="0">
              <a:sym typeface="Wingdings 2"/>
            </a:endParaRPr>
          </a:p>
          <a:p>
            <a:r>
              <a:rPr lang="nl-NL" dirty="0" smtClean="0">
                <a:sym typeface="Wingdings" pitchFamily="2" charset="2"/>
              </a:rPr>
              <a:t> </a:t>
            </a:r>
            <a:r>
              <a:rPr lang="nl-NL" dirty="0" smtClean="0">
                <a:solidFill>
                  <a:srgbClr val="00B050"/>
                </a:solidFill>
                <a:sym typeface="Wingdings" pitchFamily="2" charset="2"/>
              </a:rPr>
              <a:t>Ga zitten</a:t>
            </a:r>
          </a:p>
          <a:p>
            <a:endParaRPr lang="nl-NL" dirty="0">
              <a:solidFill>
                <a:srgbClr val="00B050"/>
              </a:solidFill>
              <a:sym typeface="Wingdings" pitchFamily="2" charset="2"/>
            </a:endParaRPr>
          </a:p>
          <a:p>
            <a:endParaRPr lang="nl-NL" dirty="0" smtClean="0">
              <a:solidFill>
                <a:srgbClr val="00B050"/>
              </a:solidFill>
              <a:sym typeface="Wingdings" pitchFamily="2" charset="2"/>
            </a:endParaRPr>
          </a:p>
          <a:p>
            <a:endParaRPr lang="nl-NL" dirty="0" smtClean="0">
              <a:solidFill>
                <a:srgbClr val="00B050"/>
              </a:solidFill>
              <a:sym typeface="Wingdings" pitchFamily="2" charset="2"/>
            </a:endParaRPr>
          </a:p>
          <a:p>
            <a:endParaRPr lang="nl-NL" dirty="0" smtClean="0">
              <a:solidFill>
                <a:srgbClr val="00B050"/>
              </a:solidFill>
              <a:sym typeface="Wingdings" pitchFamily="2" charset="2"/>
            </a:endParaRPr>
          </a:p>
          <a:p>
            <a:endParaRPr lang="nl-NL" dirty="0"/>
          </a:p>
        </p:txBody>
      </p:sp>
      <p:sp>
        <p:nvSpPr>
          <p:cNvPr id="7" name="AutoShape 2" descr="WZC De Ceder Artikel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935" r="67482" b="11332"/>
          <a:stretch/>
        </p:blipFill>
        <p:spPr bwMode="auto">
          <a:xfrm>
            <a:off x="2987824" y="4317196"/>
            <a:ext cx="884688" cy="1477949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2" r="6704" b="14798"/>
          <a:stretch/>
        </p:blipFill>
        <p:spPr bwMode="auto">
          <a:xfrm>
            <a:off x="6732240" y="4305732"/>
            <a:ext cx="950976" cy="14608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148064" y="3717032"/>
            <a:ext cx="3816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 smtClean="0">
                <a:sym typeface="Wingdings" pitchFamily="2" charset="2"/>
              </a:rPr>
              <a:t>Ga je </a:t>
            </a:r>
            <a:r>
              <a:rPr lang="nl-NL" dirty="0" smtClean="0">
                <a:solidFill>
                  <a:srgbClr val="FF0000"/>
                </a:solidFill>
                <a:sym typeface="Wingdings" pitchFamily="2" charset="2"/>
              </a:rPr>
              <a:t>niet akkoord </a:t>
            </a:r>
            <a:r>
              <a:rPr lang="nl-NL" dirty="0" smtClean="0">
                <a:sym typeface="Wingdings" pitchFamily="2" charset="2"/>
              </a:rPr>
              <a:t>met de stelling </a:t>
            </a:r>
          </a:p>
          <a:p>
            <a:endParaRPr lang="nl-NL" dirty="0">
              <a:sym typeface="Wingdings" pitchFamily="2" charset="2"/>
            </a:endParaRPr>
          </a:p>
          <a:p>
            <a:r>
              <a:rPr lang="nl-NL" dirty="0" smtClean="0">
                <a:sym typeface="Wingdings" pitchFamily="2" charset="2"/>
              </a:rPr>
              <a:t> </a:t>
            </a:r>
            <a:r>
              <a:rPr lang="nl-NL" dirty="0" smtClean="0">
                <a:solidFill>
                  <a:srgbClr val="FF0000"/>
                </a:solidFill>
                <a:sym typeface="Wingdings" pitchFamily="2" charset="2"/>
              </a:rPr>
              <a:t>Sta recht</a:t>
            </a:r>
            <a:endParaRPr lang="nl-NL" dirty="0" smtClean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557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741"/>
    </mc:Choice>
    <mc:Fallback>
      <p:transition spd="slow" advTm="27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043608" y="1678742"/>
            <a:ext cx="712879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nl-NL" sz="2400" dirty="0" smtClean="0"/>
              <a:t>Ik steek soms snel de straat over, terwijl er even verderop een zebrapad is. </a:t>
            </a:r>
          </a:p>
          <a:p>
            <a:endParaRPr lang="en-US" dirty="0"/>
          </a:p>
        </p:txBody>
      </p:sp>
      <p:pic>
        <p:nvPicPr>
          <p:cNvPr id="2050" name="Picture 2" descr="Oversteekplaats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9754" y="3429000"/>
            <a:ext cx="2476500" cy="2124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3" t="12935" r="67482" b="11332"/>
          <a:stretch/>
        </p:blipFill>
        <p:spPr bwMode="auto">
          <a:xfrm>
            <a:off x="3430168" y="116632"/>
            <a:ext cx="728325" cy="1216731"/>
          </a:xfrm>
          <a:prstGeom prst="rect">
            <a:avLst/>
          </a:prstGeom>
          <a:noFill/>
          <a:ln w="5715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82" r="6704" b="14798"/>
          <a:stretch/>
        </p:blipFill>
        <p:spPr bwMode="auto">
          <a:xfrm>
            <a:off x="4499992" y="116632"/>
            <a:ext cx="792088" cy="121673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5125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285"/>
    </mc:Choice>
    <mc:Fallback>
      <p:transition spd="slow" advTm="382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0.3|14"/>
</p:tagLst>
</file>

<file path=ppt/theme/theme1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191</TotalTime>
  <Words>235</Words>
  <Application>Microsoft Office PowerPoint</Application>
  <PresentationFormat>On-screen Show (4:3)</PresentationFormat>
  <Paragraphs>63</Paragraphs>
  <Slides>12</Slides>
  <Notes>0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Slipstream</vt:lpstr>
      <vt:lpstr>W.O.   VERKEER</vt:lpstr>
      <vt:lpstr>Zichtbaarheid in het verkeer</vt:lpstr>
      <vt:lpstr>Wat gaan we leren? </vt:lpstr>
      <vt:lpstr>Wat is het Grote Voetgangersexamen? </vt:lpstr>
      <vt:lpstr>Wat moet ik kennen en kunnen ? </vt:lpstr>
      <vt:lpstr>De route</vt:lpstr>
      <vt:lpstr>Aan de slag ! </vt:lpstr>
      <vt:lpstr>Hoe gedraag ik mij veilig in het verkeer ? 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W.O.   VERKEER</dc:title>
  <dc:creator>Margot</dc:creator>
  <cp:lastModifiedBy>Margot</cp:lastModifiedBy>
  <cp:revision>3</cp:revision>
  <dcterms:created xsi:type="dcterms:W3CDTF">2020-05-06T10:01:27Z</dcterms:created>
  <dcterms:modified xsi:type="dcterms:W3CDTF">2020-05-06T13:12:28Z</dcterms:modified>
</cp:coreProperties>
</file>