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7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5/8/2020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5/8/2020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5/8/2020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5/8/2020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5/8/2020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5/8/2020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5/8/2020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5/8/2020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5/8/2020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5/8/2020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5/8/2020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5/8/2020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peeters.ella@outlook.com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blmeirayd@gmail.com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D55812-0986-4474-8480-CBED2FA124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/>
              <a:t>Provincie: Luxemburg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4F4FD76-8686-492C-8511-FB7F57048E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5194" y="4336868"/>
            <a:ext cx="6801612" cy="1001487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/>
              <a:t>Hoofdstad:  Aarlen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/>
              <a:t>Gewest:  Wallonië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 dirty="0"/>
          </a:p>
        </p:txBody>
      </p:sp>
      <p:pic>
        <p:nvPicPr>
          <p:cNvPr id="1026" name="Picture 2" descr="Afbeeldingsresultaat voor vlag provincie luxemburg belgie">
            <a:extLst>
              <a:ext uri="{FF2B5EF4-FFF2-40B4-BE49-F238E27FC236}">
                <a16:creationId xmlns:a16="http://schemas.microsoft.com/office/drawing/2014/main" id="{5E206C7E-B925-434F-AADB-A53BA1EF2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57" y="253229"/>
            <a:ext cx="2200275" cy="145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5096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91D876-190F-437B-8F70-6EF497AF3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5496" y="978776"/>
            <a:ext cx="5925310" cy="1174991"/>
          </a:xfrm>
        </p:spPr>
        <p:txBody>
          <a:bodyPr>
            <a:normAutofit/>
          </a:bodyPr>
          <a:lstStyle/>
          <a:p>
            <a:r>
              <a:rPr lang="nl-BE" sz="2400"/>
              <a:t>Nog vragen?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1EFE11C-9B88-4EED-9F16-10900EE1BD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462" r="12851" b="6029"/>
          <a:stretch/>
        </p:blipFill>
        <p:spPr>
          <a:xfrm>
            <a:off x="21" y="10"/>
            <a:ext cx="4058796" cy="6857990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385E7DF-1AAD-4E57-80BD-06B36C1E2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5496" y="2640692"/>
            <a:ext cx="5925310" cy="32552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dirty="0"/>
              <a:t>Zet ze op email naar Ella en Emile: </a:t>
            </a:r>
          </a:p>
          <a:p>
            <a:pPr marL="0" indent="0">
              <a:buNone/>
            </a:pPr>
            <a:r>
              <a:rPr lang="nl-BE" dirty="0">
                <a:hlinkClick r:id="rId3"/>
              </a:rPr>
              <a:t>peeters.ella@outlook.com</a:t>
            </a:r>
            <a:endParaRPr lang="nl-BE" dirty="0"/>
          </a:p>
          <a:p>
            <a:pPr marL="0" indent="0">
              <a:buNone/>
            </a:pPr>
            <a:r>
              <a:rPr lang="nl-BE" dirty="0">
                <a:hlinkClick r:id="rId4"/>
              </a:rPr>
              <a:t>blmeirayd@gmail.com</a:t>
            </a:r>
            <a:endParaRPr lang="nl-BE" dirty="0"/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5801128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75BA46-8AD7-447E-8D15-D6928433F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8243" y="523240"/>
            <a:ext cx="7729728" cy="1188720"/>
          </a:xfrm>
        </p:spPr>
        <p:txBody>
          <a:bodyPr/>
          <a:lstStyle/>
          <a:p>
            <a:r>
              <a:rPr lang="nl-BE" dirty="0"/>
              <a:t>Interessante weetjes</a:t>
            </a:r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E8FFF8E4-6525-4267-9C19-F5D146E46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2201" y="2629094"/>
            <a:ext cx="7731125" cy="3101975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/>
              <a:t>Oppervlakte: 4 439km²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/>
              <a:t>Aantal inwoners: 284 638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/>
              <a:t>Maakt bijna geheel deel uit van de Ardennenstreek</a:t>
            </a:r>
          </a:p>
          <a:p>
            <a:pPr marL="342900" indent="-342900"/>
            <a:r>
              <a:rPr lang="nl-BE" dirty="0"/>
              <a:t>Hoogste punt: 651m = </a:t>
            </a:r>
            <a:r>
              <a:rPr lang="nl-BE" dirty="0" err="1"/>
              <a:t>Baraque</a:t>
            </a:r>
            <a:r>
              <a:rPr lang="nl-BE" dirty="0"/>
              <a:t> de </a:t>
            </a:r>
            <a:r>
              <a:rPr lang="nl-BE" dirty="0" err="1"/>
              <a:t>Fraiture</a:t>
            </a:r>
            <a:r>
              <a:rPr lang="nl-BE" dirty="0"/>
              <a:t> (gemeente Vielsalm) en staat bekend voor wintersporten (skiën, snowboarden, sleeën,…)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 dirty="0"/>
          </a:p>
        </p:txBody>
      </p:sp>
      <p:pic>
        <p:nvPicPr>
          <p:cNvPr id="2050" name="Picture 2" descr="Afbeeldingsresultaat voor vlag provincie luxemburg belgie">
            <a:extLst>
              <a:ext uri="{FF2B5EF4-FFF2-40B4-BE49-F238E27FC236}">
                <a16:creationId xmlns:a16="http://schemas.microsoft.com/office/drawing/2014/main" id="{B790D49A-43D1-4E64-8E8A-044E6B6CB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91" y="219801"/>
            <a:ext cx="2200275" cy="145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524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5D2629-D6DD-4390-A1B9-5490E9964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638044"/>
            <a:ext cx="7729728" cy="1188720"/>
          </a:xfrm>
        </p:spPr>
        <p:txBody>
          <a:bodyPr/>
          <a:lstStyle/>
          <a:p>
            <a:r>
              <a:rPr lang="nl-BE" dirty="0"/>
              <a:t>DE MOEITE WAARD OM TE BEZOEKEN</a:t>
            </a:r>
          </a:p>
        </p:txBody>
      </p:sp>
      <p:pic>
        <p:nvPicPr>
          <p:cNvPr id="4" name="Picture 2" descr="Afbeeldingsresultaat voor vlag provincie luxemburg belgie">
            <a:extLst>
              <a:ext uri="{FF2B5EF4-FFF2-40B4-BE49-F238E27FC236}">
                <a16:creationId xmlns:a16="http://schemas.microsoft.com/office/drawing/2014/main" id="{B9B57A2E-BF69-4055-A407-AB3EA4972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91" y="219801"/>
            <a:ext cx="2200275" cy="145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62201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4F86F7AA-BE26-4751-AD92-14D9EAF09E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25" r="1" b="1685"/>
          <a:stretch/>
        </p:blipFill>
        <p:spPr>
          <a:xfrm>
            <a:off x="3" y="10"/>
            <a:ext cx="6099048" cy="3428990"/>
          </a:xfrm>
          <a:prstGeom prst="rect">
            <a:avLst/>
          </a:prstGeom>
        </p:spPr>
      </p:pic>
      <p:pic>
        <p:nvPicPr>
          <p:cNvPr id="3076" name="Picture 4" descr="Versterkte burcht van Bouillon tot Bouillon - Kastelen - Ardennen ...">
            <a:extLst>
              <a:ext uri="{FF2B5EF4-FFF2-40B4-BE49-F238E27FC236}">
                <a16:creationId xmlns:a16="http://schemas.microsoft.com/office/drawing/2014/main" id="{55E4905A-EDDF-467A-817E-A28A6B6F5C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3"/>
          <a:stretch/>
        </p:blipFill>
        <p:spPr bwMode="auto">
          <a:xfrm>
            <a:off x="6095995" y="4049"/>
            <a:ext cx="6095990" cy="342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fbeeldingsresultaat voor vlag provincie luxemburg belgie">
            <a:extLst>
              <a:ext uri="{FF2B5EF4-FFF2-40B4-BE49-F238E27FC236}">
                <a16:creationId xmlns:a16="http://schemas.microsoft.com/office/drawing/2014/main" id="{594907C1-6DEF-4A57-B41B-A691FAABAA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2" r="2" b="4113"/>
          <a:stretch/>
        </p:blipFill>
        <p:spPr bwMode="auto">
          <a:xfrm>
            <a:off x="20" y="3429000"/>
            <a:ext cx="609597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078EBDDE-5E1A-403C-9C39-89B6B72FA7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385" b="37427"/>
          <a:stretch/>
        </p:blipFill>
        <p:spPr>
          <a:xfrm>
            <a:off x="6096010" y="3429000"/>
            <a:ext cx="6095990" cy="3429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91BB526-79F1-4461-9F52-A2F2ACF6C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chemeClr val="bg1">
              <a:alpha val="60000"/>
            </a:schemeClr>
          </a:solidFill>
          <a:ln w="38100" cap="sq">
            <a:solidFill>
              <a:schemeClr val="tx1"/>
            </a:solidFill>
            <a:miter lim="800000"/>
          </a:ln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3800" dirty="0">
                <a:solidFill>
                  <a:schemeClr val="tx1"/>
                </a:solidFill>
              </a:rPr>
              <a:t>De BURCHT VAN BOUILLON</a:t>
            </a:r>
          </a:p>
        </p:txBody>
      </p:sp>
      <p:sp>
        <p:nvSpPr>
          <p:cNvPr id="10" name="Tijdelijke aanduiding voor inhoud 9">
            <a:extLst>
              <a:ext uri="{FF2B5EF4-FFF2-40B4-BE49-F238E27FC236}">
                <a16:creationId xmlns:a16="http://schemas.microsoft.com/office/drawing/2014/main" id="{97005B95-182C-4BB7-812C-C9763B4CDC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352871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4F86F7AA-BE26-4751-AD92-14D9EAF09E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25" r="1" b="1685"/>
          <a:stretch/>
        </p:blipFill>
        <p:spPr>
          <a:xfrm>
            <a:off x="3" y="10"/>
            <a:ext cx="6099048" cy="3428990"/>
          </a:xfrm>
          <a:prstGeom prst="rect">
            <a:avLst/>
          </a:prstGeom>
        </p:spPr>
      </p:pic>
      <p:pic>
        <p:nvPicPr>
          <p:cNvPr id="3076" name="Picture 4" descr="Versterkte burcht van Bouillon tot Bouillon - Kastelen - Ardennen ...">
            <a:extLst>
              <a:ext uri="{FF2B5EF4-FFF2-40B4-BE49-F238E27FC236}">
                <a16:creationId xmlns:a16="http://schemas.microsoft.com/office/drawing/2014/main" id="{55E4905A-EDDF-467A-817E-A28A6B6F5C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3"/>
          <a:stretch/>
        </p:blipFill>
        <p:spPr bwMode="auto">
          <a:xfrm>
            <a:off x="6095995" y="4049"/>
            <a:ext cx="6095990" cy="342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fbeeldingsresultaat voor vlag provincie luxemburg belgie">
            <a:extLst>
              <a:ext uri="{FF2B5EF4-FFF2-40B4-BE49-F238E27FC236}">
                <a16:creationId xmlns:a16="http://schemas.microsoft.com/office/drawing/2014/main" id="{594907C1-6DEF-4A57-B41B-A691FAABAA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2" r="2" b="4113"/>
          <a:stretch/>
        </p:blipFill>
        <p:spPr bwMode="auto">
          <a:xfrm>
            <a:off x="20" y="3429000"/>
            <a:ext cx="609597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078EBDDE-5E1A-403C-9C39-89B6B72FA7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385" b="37427"/>
          <a:stretch/>
        </p:blipFill>
        <p:spPr>
          <a:xfrm>
            <a:off x="6096010" y="3429000"/>
            <a:ext cx="6095990" cy="3429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91BB526-79F1-4461-9F52-A2F2ACF6C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313509"/>
            <a:ext cx="8991600" cy="5495108"/>
          </a:xfrm>
          <a:solidFill>
            <a:schemeClr val="bg1">
              <a:alpha val="60000"/>
            </a:schemeClr>
          </a:solidFill>
          <a:ln w="38100" cap="sq">
            <a:solidFill>
              <a:schemeClr val="tx1"/>
            </a:solidFill>
            <a:miter lim="800000"/>
          </a:ln>
        </p:spPr>
        <p:txBody>
          <a:bodyPr vert="horz" lIns="274320" tIns="182880" rIns="274320" bIns="182880" rtlCol="0" anchor="ctr" anchorCtr="1">
            <a:normAutofit fontScale="90000"/>
          </a:bodyPr>
          <a:lstStyle/>
          <a:p>
            <a:pPr algn="l"/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- Het is de </a:t>
            </a:r>
            <a:r>
              <a:rPr lang="en-US" dirty="0" err="1">
                <a:solidFill>
                  <a:schemeClr val="tx1"/>
                </a:solidFill>
              </a:rPr>
              <a:t>oudste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burcht</a:t>
            </a:r>
            <a:r>
              <a:rPr lang="en-US" dirty="0">
                <a:solidFill>
                  <a:schemeClr val="tx1"/>
                </a:solidFill>
              </a:rPr>
              <a:t> van </a:t>
            </a:r>
            <a:r>
              <a:rPr lang="en-US" dirty="0" err="1">
                <a:solidFill>
                  <a:schemeClr val="tx1"/>
                </a:solidFill>
              </a:rPr>
              <a:t>België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bijna</a:t>
            </a:r>
            <a:r>
              <a:rPr lang="en-US" dirty="0">
                <a:solidFill>
                  <a:schemeClr val="tx1"/>
                </a:solidFill>
              </a:rPr>
              <a:t> 1000 </a:t>
            </a:r>
            <a:r>
              <a:rPr lang="en-US" dirty="0" err="1">
                <a:solidFill>
                  <a:schemeClr val="tx1"/>
                </a:solidFill>
              </a:rPr>
              <a:t>jaar</a:t>
            </a:r>
            <a:r>
              <a:rPr lang="en-US" dirty="0">
                <a:solidFill>
                  <a:schemeClr val="tx1"/>
                </a:solidFill>
              </a:rPr>
              <a:t> oud</a:t>
            </a:r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- </a:t>
            </a:r>
            <a:r>
              <a:rPr lang="en-US" dirty="0" err="1">
                <a:solidFill>
                  <a:schemeClr val="tx1"/>
                </a:solidFill>
              </a:rPr>
              <a:t>behoorde</a:t>
            </a:r>
            <a:r>
              <a:rPr lang="en-US" dirty="0">
                <a:solidFill>
                  <a:schemeClr val="tx1"/>
                </a:solidFill>
              </a:rPr>
              <a:t> AAN </a:t>
            </a:r>
            <a:r>
              <a:rPr lang="en-US" dirty="0" err="1">
                <a:solidFill>
                  <a:schemeClr val="tx1"/>
                </a:solidFill>
              </a:rPr>
              <a:t>godfried</a:t>
            </a:r>
            <a:r>
              <a:rPr lang="en-US" dirty="0">
                <a:solidFill>
                  <a:schemeClr val="tx1"/>
                </a:solidFill>
              </a:rPr>
              <a:t> van bouillon*</a:t>
            </a:r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- </a:t>
            </a:r>
            <a:r>
              <a:rPr lang="en-US" dirty="0" err="1">
                <a:solidFill>
                  <a:schemeClr val="tx1"/>
                </a:solidFill>
              </a:rPr>
              <a:t>een</a:t>
            </a:r>
            <a:r>
              <a:rPr lang="en-US" dirty="0">
                <a:solidFill>
                  <a:schemeClr val="tx1"/>
                </a:solidFill>
              </a:rPr>
              <a:t> van de </a:t>
            </a:r>
            <a:r>
              <a:rPr lang="en-US" dirty="0" err="1">
                <a:solidFill>
                  <a:schemeClr val="tx1"/>
                </a:solidFill>
              </a:rPr>
              <a:t>meeste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bezochte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beziens-waardigheden</a:t>
            </a:r>
            <a:r>
              <a:rPr lang="en-US" dirty="0">
                <a:solidFill>
                  <a:schemeClr val="tx1"/>
                </a:solidFill>
              </a:rPr>
              <a:t> van de </a:t>
            </a:r>
            <a:r>
              <a:rPr lang="en-US" dirty="0" err="1">
                <a:solidFill>
                  <a:schemeClr val="tx1"/>
                </a:solidFill>
              </a:rPr>
              <a:t>provincie</a:t>
            </a:r>
            <a:r>
              <a:rPr lang="en-US" dirty="0">
                <a:solidFill>
                  <a:schemeClr val="tx1"/>
                </a:solidFill>
              </a:rPr>
              <a:t> Luxemburg</a:t>
            </a:r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- </a:t>
            </a:r>
            <a:r>
              <a:rPr lang="en-US" dirty="0" err="1">
                <a:solidFill>
                  <a:schemeClr val="tx1"/>
                </a:solidFill>
              </a:rPr>
              <a:t>er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bevindt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zich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zelfs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kaaskelder</a:t>
            </a:r>
            <a:r>
              <a:rPr lang="en-US" dirty="0">
                <a:solidFill>
                  <a:schemeClr val="tx1"/>
                </a:solidFill>
              </a:rPr>
              <a:t> in de </a:t>
            </a:r>
            <a:r>
              <a:rPr lang="en-US" dirty="0" err="1">
                <a:solidFill>
                  <a:schemeClr val="tx1"/>
                </a:solidFill>
              </a:rPr>
              <a:t>ondergrondse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gangen</a:t>
            </a:r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</a:rPr>
              <a:t>*</a:t>
            </a:r>
            <a:r>
              <a:rPr lang="en-US" sz="1600" dirty="0" err="1">
                <a:solidFill>
                  <a:schemeClr val="tx1"/>
                </a:solidFill>
              </a:rPr>
              <a:t>leider</a:t>
            </a:r>
            <a:r>
              <a:rPr lang="en-US" sz="1600" dirty="0">
                <a:solidFill>
                  <a:schemeClr val="tx1"/>
                </a:solidFill>
              </a:rPr>
              <a:t> van de </a:t>
            </a:r>
            <a:r>
              <a:rPr lang="en-US" sz="1600" dirty="0" err="1">
                <a:solidFill>
                  <a:schemeClr val="tx1"/>
                </a:solidFill>
              </a:rPr>
              <a:t>eerste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kruistocht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2003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6" name="Rectangle 72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Grotten van Hotton - Alles wat u moet weten voor een bezoek ...">
            <a:extLst>
              <a:ext uri="{FF2B5EF4-FFF2-40B4-BE49-F238E27FC236}">
                <a16:creationId xmlns:a16="http://schemas.microsoft.com/office/drawing/2014/main" id="{08200DCC-6C7F-45A8-9163-135C01A044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7" r="29950"/>
          <a:stretch/>
        </p:blipFill>
        <p:spPr bwMode="auto">
          <a:xfrm>
            <a:off x="4650909" y="10"/>
            <a:ext cx="3770541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3B46BF-1FB8-4513-8280-5528E1AC6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nl-BE">
                <a:solidFill>
                  <a:schemeClr val="bg1"/>
                </a:solidFill>
              </a:rPr>
              <a:t>DE GROTTEN VAN HOTTON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81D48EA-6257-4679-9E8E-DA801AC0A2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4"/>
            <a:ext cx="3363974" cy="3415622"/>
          </a:xfrm>
        </p:spPr>
        <p:txBody>
          <a:bodyPr>
            <a:normAutofit/>
          </a:bodyPr>
          <a:lstStyle/>
          <a:p>
            <a:r>
              <a:rPr lang="nl-BE" dirty="0">
                <a:solidFill>
                  <a:schemeClr val="bg1"/>
                </a:solidFill>
              </a:rPr>
              <a:t>Het wordt het kleine ‘broertje’ van de grotten van HAN genoemd of ook de grotten van Duizend-en-één Nachten*</a:t>
            </a:r>
          </a:p>
          <a:p>
            <a:r>
              <a:rPr lang="nl-BE" dirty="0">
                <a:solidFill>
                  <a:schemeClr val="bg1"/>
                </a:solidFill>
              </a:rPr>
              <a:t>Werden in 1958 per ongeluk ontdekt,</a:t>
            </a:r>
          </a:p>
          <a:p>
            <a:r>
              <a:rPr lang="nl-BE" dirty="0">
                <a:solidFill>
                  <a:schemeClr val="bg1"/>
                </a:solidFill>
              </a:rPr>
              <a:t>De tunnels zijn wel 6km lang en 70m diep</a:t>
            </a:r>
          </a:p>
          <a:p>
            <a:pPr marL="0" indent="0">
              <a:buNone/>
            </a:pPr>
            <a:r>
              <a:rPr lang="nl-BE" sz="1400" i="1" dirty="0">
                <a:solidFill>
                  <a:schemeClr val="bg1"/>
                </a:solidFill>
              </a:rPr>
              <a:t>*verzameling van sprookjes waaronder ‘</a:t>
            </a:r>
            <a:r>
              <a:rPr lang="nl-BE" sz="1400" i="1" dirty="0" err="1">
                <a:solidFill>
                  <a:schemeClr val="bg1"/>
                </a:solidFill>
              </a:rPr>
              <a:t>Aladdin</a:t>
            </a:r>
            <a:r>
              <a:rPr lang="nl-BE" sz="1400" i="1" dirty="0">
                <a:solidFill>
                  <a:schemeClr val="bg1"/>
                </a:solidFill>
              </a:rPr>
              <a:t> en de wonderlamp’ en ‘</a:t>
            </a:r>
            <a:r>
              <a:rPr lang="nl-BE" sz="1400" i="1" dirty="0" err="1">
                <a:solidFill>
                  <a:schemeClr val="bg1"/>
                </a:solidFill>
              </a:rPr>
              <a:t>Alibaba</a:t>
            </a:r>
            <a:r>
              <a:rPr lang="nl-BE" sz="1400" i="1" dirty="0">
                <a:solidFill>
                  <a:schemeClr val="bg1"/>
                </a:solidFill>
              </a:rPr>
              <a:t> en de 40 </a:t>
            </a:r>
            <a:r>
              <a:rPr lang="nl-BE" sz="1400" i="1" dirty="0" err="1">
                <a:solidFill>
                  <a:schemeClr val="bg1"/>
                </a:solidFill>
              </a:rPr>
              <a:t>rovers’</a:t>
            </a:r>
            <a:endParaRPr lang="nl-BE" sz="1400" i="1" dirty="0">
              <a:solidFill>
                <a:schemeClr val="bg1"/>
              </a:solidFill>
            </a:endParaRPr>
          </a:p>
          <a:p>
            <a:endParaRPr lang="nl-BE" dirty="0">
              <a:solidFill>
                <a:schemeClr val="bg1"/>
              </a:solidFill>
            </a:endParaRPr>
          </a:p>
          <a:p>
            <a:endParaRPr lang="nl-BE" dirty="0">
              <a:solidFill>
                <a:schemeClr val="bg1"/>
              </a:solidFill>
            </a:endParaRPr>
          </a:p>
          <a:p>
            <a:endParaRPr lang="nl-BE" dirty="0">
              <a:solidFill>
                <a:schemeClr val="bg1"/>
              </a:solidFill>
            </a:endParaRPr>
          </a:p>
          <a:p>
            <a:endParaRPr lang="nl-BE" dirty="0">
              <a:solidFill>
                <a:schemeClr val="bg1"/>
              </a:solidFill>
            </a:endParaRPr>
          </a:p>
        </p:txBody>
      </p:sp>
      <p:pic>
        <p:nvPicPr>
          <p:cNvPr id="5" name="Picture 2" descr="Afbeeldingsresultaat voor vlag provincie luxemburg belgie">
            <a:extLst>
              <a:ext uri="{FF2B5EF4-FFF2-40B4-BE49-F238E27FC236}">
                <a16:creationId xmlns:a16="http://schemas.microsoft.com/office/drawing/2014/main" id="{1EB50AB0-DDBB-47E3-BB3F-8E87554F05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4" r="14246" b="1"/>
          <a:stretch/>
        </p:blipFill>
        <p:spPr bwMode="auto">
          <a:xfrm>
            <a:off x="8421459" y="10"/>
            <a:ext cx="3770541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rotten van Hotton">
            <a:extLst>
              <a:ext uri="{FF2B5EF4-FFF2-40B4-BE49-F238E27FC236}">
                <a16:creationId xmlns:a16="http://schemas.microsoft.com/office/drawing/2014/main" id="{516A6173-F02F-45E8-9435-B7CA192977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2" r="11095"/>
          <a:stretch/>
        </p:blipFill>
        <p:spPr bwMode="auto">
          <a:xfrm>
            <a:off x="8421441" y="3429000"/>
            <a:ext cx="377054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F5562157-3EC1-43CE-B7C5-6A0BB3C5A6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636" r="11518" b="3"/>
          <a:stretch/>
        </p:blipFill>
        <p:spPr>
          <a:xfrm>
            <a:off x="4650900" y="3429000"/>
            <a:ext cx="3770541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7558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A9545704-C526-41FA-A42B-FD520FB275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97" r="13292" b="2"/>
          <a:stretch/>
        </p:blipFill>
        <p:spPr>
          <a:xfrm>
            <a:off x="1" y="2907830"/>
            <a:ext cx="4379278" cy="3946881"/>
          </a:xfrm>
          <a:prstGeom prst="rect">
            <a:avLst/>
          </a:prstGeom>
        </p:spPr>
      </p:pic>
      <p:sp>
        <p:nvSpPr>
          <p:cNvPr id="16" name="Rectangle 11">
            <a:extLst>
              <a:ext uri="{FF2B5EF4-FFF2-40B4-BE49-F238E27FC236}">
                <a16:creationId xmlns:a16="http://schemas.microsoft.com/office/drawing/2014/main" id="{94D5EE79-EF92-4409-AAA1-DF3B03B07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-1"/>
            <a:ext cx="4657345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3C40A85-28A3-4660-B830-D20C26ADB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8542" y="1290025"/>
            <a:ext cx="3292518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>
            <a:normAutofit/>
          </a:bodyPr>
          <a:lstStyle/>
          <a:p>
            <a:r>
              <a:rPr lang="nl-BE" sz="2200"/>
              <a:t>Bastogne: oorlogsmuseum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326480F-9049-4D3A-BBFE-8B310BE7DB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421" r="30375" b="4"/>
          <a:stretch/>
        </p:blipFill>
        <p:spPr>
          <a:xfrm>
            <a:off x="20" y="10"/>
            <a:ext cx="2109186" cy="274944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C4FC1E4-C39E-4DB7-8A17-C826CCBC61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683" r="25476" b="-4"/>
          <a:stretch/>
        </p:blipFill>
        <p:spPr>
          <a:xfrm>
            <a:off x="2270073" y="2770"/>
            <a:ext cx="2109205" cy="2746685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F347E79-183F-478A-A8ED-3CD13E3605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8542" y="2858703"/>
            <a:ext cx="3591376" cy="3042547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nl-BE" dirty="0">
                <a:solidFill>
                  <a:srgbClr val="FFFFFF"/>
                </a:solidFill>
              </a:rPr>
              <a:t>- Museum voor Wereldoorlog II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nl-BE" dirty="0">
                <a:solidFill>
                  <a:srgbClr val="FFFFFF"/>
                </a:solidFill>
              </a:rPr>
              <a:t>- Belangrijkste museum om de Slag van </a:t>
            </a:r>
            <a:r>
              <a:rPr lang="nl-BE">
                <a:solidFill>
                  <a:srgbClr val="FFFFFF"/>
                </a:solidFill>
              </a:rPr>
              <a:t>de Ardennen=het </a:t>
            </a:r>
            <a:r>
              <a:rPr lang="nl-BE" dirty="0">
                <a:solidFill>
                  <a:srgbClr val="FFFFFF"/>
                </a:solidFill>
              </a:rPr>
              <a:t>middelpunt van de strijd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nl-BE" dirty="0">
                <a:solidFill>
                  <a:srgbClr val="FFFFFF"/>
                </a:solidFill>
              </a:rPr>
              <a:t>- Herdenkingsmonument voor alle slachtoffers van de oorlog</a:t>
            </a:r>
          </a:p>
          <a:p>
            <a:pPr>
              <a:buFont typeface="Courier New" panose="02070309020205020404" pitchFamily="49" charset="0"/>
              <a:buChar char="o"/>
            </a:pPr>
            <a:endParaRPr lang="nl-BE" dirty="0">
              <a:solidFill>
                <a:srgbClr val="FFFFFF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1B302BF-3CA8-4E96-B761-1D359EA44C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395" r="11705"/>
          <a:stretch/>
        </p:blipFill>
        <p:spPr>
          <a:xfrm>
            <a:off x="4540145" y="10"/>
            <a:ext cx="2833641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666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EDCE16-544E-412D-A069-54B371785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1" y="964692"/>
            <a:ext cx="4879901" cy="1188720"/>
          </a:xfrm>
        </p:spPr>
        <p:txBody>
          <a:bodyPr>
            <a:normAutofit/>
          </a:bodyPr>
          <a:lstStyle/>
          <a:p>
            <a:r>
              <a:rPr lang="nl-BE" sz="2400"/>
              <a:t>HONGERTJE? DIT ZIJN DE SPECIALITEITEN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3F62CDC-A7CC-4B2C-8205-7B93FF8C7B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638044"/>
            <a:ext cx="4879900" cy="3101983"/>
          </a:xfrm>
        </p:spPr>
        <p:txBody>
          <a:bodyPr>
            <a:normAutofit/>
          </a:bodyPr>
          <a:lstStyle/>
          <a:p>
            <a:r>
              <a:rPr lang="nl-BE" dirty="0"/>
              <a:t>Lunch: </a:t>
            </a:r>
            <a:r>
              <a:rPr lang="nl-BE" dirty="0" err="1"/>
              <a:t>eendepastij</a:t>
            </a:r>
            <a:r>
              <a:rPr lang="nl-BE" dirty="0"/>
              <a:t> met </a:t>
            </a:r>
            <a:r>
              <a:rPr lang="nl-BE" dirty="0" err="1"/>
              <a:t>everjong</a:t>
            </a:r>
            <a:endParaRPr lang="nl-BE" dirty="0"/>
          </a:p>
          <a:p>
            <a:r>
              <a:rPr lang="nl-BE" dirty="0"/>
              <a:t>Zoet: </a:t>
            </a:r>
            <a:r>
              <a:rPr lang="nl-BE" dirty="0" err="1"/>
              <a:t>macarons</a:t>
            </a:r>
            <a:endParaRPr lang="nl-BE" dirty="0"/>
          </a:p>
          <a:p>
            <a:r>
              <a:rPr lang="nl-BE" dirty="0"/>
              <a:t>Hartig: </a:t>
            </a:r>
            <a:r>
              <a:rPr lang="nl-BE" dirty="0" err="1"/>
              <a:t>Orval</a:t>
            </a:r>
            <a:r>
              <a:rPr lang="nl-BE" dirty="0"/>
              <a:t> kaas</a:t>
            </a:r>
          </a:p>
          <a:p>
            <a:r>
              <a:rPr lang="nl-BE" dirty="0"/>
              <a:t>Drankje: </a:t>
            </a:r>
            <a:r>
              <a:rPr lang="nl-BE" dirty="0" err="1"/>
              <a:t>Orval</a:t>
            </a:r>
            <a:r>
              <a:rPr lang="nl-BE" dirty="0"/>
              <a:t> bier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607E2-1C76-424B-8FF0-580615846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-2"/>
            <a:ext cx="6096000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A668AF-CC37-4641-8D2B-4C91B3ACB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82157" y="479893"/>
            <a:ext cx="5123687" cy="5458969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3165DC-54F4-4EF5-8B97-5BE55AA3DB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83355" y="644485"/>
            <a:ext cx="4756891" cy="51297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3" descr="Afbeelding met bord, binnen, tafel, zitten&#10;&#10;Automatisch gegenereerde beschrijving">
            <a:extLst>
              <a:ext uri="{FF2B5EF4-FFF2-40B4-BE49-F238E27FC236}">
                <a16:creationId xmlns:a16="http://schemas.microsoft.com/office/drawing/2014/main" id="{96260D24-E1D7-4109-BB42-E5048FF308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663" b="-3"/>
          <a:stretch/>
        </p:blipFill>
        <p:spPr>
          <a:xfrm>
            <a:off x="6941977" y="805353"/>
            <a:ext cx="2203058" cy="1905043"/>
          </a:xfrm>
          <a:prstGeom prst="rect">
            <a:avLst/>
          </a:prstGeom>
        </p:spPr>
      </p:pic>
      <p:pic>
        <p:nvPicPr>
          <p:cNvPr id="5" name="Afbeelding 4" descr="Afbeelding met tafel, binnen, koffie, zitten&#10;&#10;Automatisch gegenereerde beschrijving">
            <a:extLst>
              <a:ext uri="{FF2B5EF4-FFF2-40B4-BE49-F238E27FC236}">
                <a16:creationId xmlns:a16="http://schemas.microsoft.com/office/drawing/2014/main" id="{8E93EEC6-5BF2-4619-8A28-6D38F6615A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64" r="7967" b="1"/>
          <a:stretch/>
        </p:blipFill>
        <p:spPr>
          <a:xfrm>
            <a:off x="9236477" y="805351"/>
            <a:ext cx="2130622" cy="190195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E8EB027-BD9B-4AC4-B224-72C7041D61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625"/>
          <a:stretch/>
        </p:blipFill>
        <p:spPr>
          <a:xfrm>
            <a:off x="6941976" y="2779733"/>
            <a:ext cx="4425123" cy="282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1522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Afbeelding met gras, buiten, veld, dier&#10;&#10;Automatisch gegenereerde beschrijving">
            <a:extLst>
              <a:ext uri="{FF2B5EF4-FFF2-40B4-BE49-F238E27FC236}">
                <a16:creationId xmlns:a16="http://schemas.microsoft.com/office/drawing/2014/main" id="{58B8A767-5A48-42F6-B2EA-7F053E7099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28" r="-2" b="4572"/>
          <a:stretch/>
        </p:blipFill>
        <p:spPr>
          <a:xfrm>
            <a:off x="20" y="4571996"/>
            <a:ext cx="5315041" cy="2286002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8D49316-27CF-4C3D-BE8C-042F06B89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5061" y="-2"/>
            <a:ext cx="6876939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8417457-8A09-4938-8740-5A15D6271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732" y="1290025"/>
            <a:ext cx="5291327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>
            <a:normAutofit/>
          </a:bodyPr>
          <a:lstStyle/>
          <a:p>
            <a:r>
              <a:rPr lang="nl-BE" sz="2600"/>
              <a:t>Een dagje uit naar de bizonboerderij</a:t>
            </a:r>
          </a:p>
        </p:txBody>
      </p:sp>
      <p:pic>
        <p:nvPicPr>
          <p:cNvPr id="6" name="Afbeelding 5" descr="Afbeelding met bloem, tekening, vogel&#10;&#10;Automatisch gegenereerde beschrijving">
            <a:extLst>
              <a:ext uri="{FF2B5EF4-FFF2-40B4-BE49-F238E27FC236}">
                <a16:creationId xmlns:a16="http://schemas.microsoft.com/office/drawing/2014/main" id="{91E7E506-16A8-4238-93DB-7D80510333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516" r="-1" b="11519"/>
          <a:stretch/>
        </p:blipFill>
        <p:spPr>
          <a:xfrm>
            <a:off x="20" y="-2"/>
            <a:ext cx="5315041" cy="2286000"/>
          </a:xfrm>
          <a:prstGeom prst="rect">
            <a:avLst/>
          </a:prstGeom>
        </p:spPr>
      </p:pic>
      <p:pic>
        <p:nvPicPr>
          <p:cNvPr id="5" name="Afbeelding 4" descr="Afbeelding met gras, buiten, veld, dier&#10;&#10;Automatisch gegenereerde beschrijving">
            <a:extLst>
              <a:ext uri="{FF2B5EF4-FFF2-40B4-BE49-F238E27FC236}">
                <a16:creationId xmlns:a16="http://schemas.microsoft.com/office/drawing/2014/main" id="{438BABAD-60EA-4C44-922A-B718A7469C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210" r="-2" b="16156"/>
          <a:stretch/>
        </p:blipFill>
        <p:spPr>
          <a:xfrm>
            <a:off x="20" y="2285999"/>
            <a:ext cx="5315041" cy="2285999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C47E2-53F0-45CB-BB97-060866F81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732" y="2858703"/>
            <a:ext cx="5285791" cy="30425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- </a:t>
            </a:r>
            <a:r>
              <a:rPr lang="en-US" dirty="0" err="1">
                <a:solidFill>
                  <a:srgbClr val="FFFFFF"/>
                </a:solidFill>
              </a:rPr>
              <a:t>Waar</a:t>
            </a:r>
            <a:r>
              <a:rPr lang="en-US" dirty="0">
                <a:solidFill>
                  <a:srgbClr val="FFFFFF"/>
                </a:solidFill>
              </a:rPr>
              <a:t>? Bastogne</a:t>
            </a: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- </a:t>
            </a:r>
            <a:r>
              <a:rPr lang="en-US" dirty="0" err="1">
                <a:solidFill>
                  <a:srgbClr val="FFFFFF"/>
                </a:solidFill>
              </a:rPr>
              <a:t>Waarom</a:t>
            </a:r>
            <a:r>
              <a:rPr lang="en-US" dirty="0">
                <a:solidFill>
                  <a:srgbClr val="FFFFFF"/>
                </a:solidFill>
              </a:rPr>
              <a:t>? </a:t>
            </a:r>
            <a:r>
              <a:rPr lang="en-US" dirty="0" err="1">
                <a:solidFill>
                  <a:srgbClr val="FFFFFF"/>
                </a:solidFill>
              </a:rPr>
              <a:t>Omdat</a:t>
            </a:r>
            <a:r>
              <a:rPr lang="en-US" dirty="0">
                <a:solidFill>
                  <a:srgbClr val="FFFFFF"/>
                </a:solidFill>
              </a:rPr>
              <a:t> het </a:t>
            </a:r>
            <a:r>
              <a:rPr lang="en-US" dirty="0" err="1">
                <a:solidFill>
                  <a:srgbClr val="FFFFFF"/>
                </a:solidFill>
              </a:rPr>
              <a:t>leuk</a:t>
            </a:r>
            <a:r>
              <a:rPr lang="en-US" dirty="0">
                <a:solidFill>
                  <a:srgbClr val="FFFFFF"/>
                </a:solidFill>
              </a:rPr>
              <a:t> is, </a:t>
            </a:r>
            <a:r>
              <a:rPr lang="en-US" dirty="0" err="1">
                <a:solidFill>
                  <a:srgbClr val="FFFFFF"/>
                </a:solidFill>
              </a:rPr>
              <a:t>leren</a:t>
            </a:r>
            <a:r>
              <a:rPr lang="en-US" dirty="0">
                <a:solidFill>
                  <a:srgbClr val="FFFFFF"/>
                </a:solidFill>
              </a:rPr>
              <a:t> over </a:t>
            </a:r>
            <a:r>
              <a:rPr lang="en-US" dirty="0" err="1">
                <a:solidFill>
                  <a:srgbClr val="FFFFFF"/>
                </a:solidFill>
              </a:rPr>
              <a:t>bizons</a:t>
            </a:r>
            <a:r>
              <a:rPr lang="en-US" dirty="0">
                <a:solidFill>
                  <a:srgbClr val="FFFFFF"/>
                </a:solidFill>
              </a:rPr>
              <a:t>, </a:t>
            </a:r>
            <a:r>
              <a:rPr lang="en-US" dirty="0" err="1">
                <a:solidFill>
                  <a:srgbClr val="FFFFFF"/>
                </a:solidFill>
              </a:rPr>
              <a:t>omdat</a:t>
            </a:r>
            <a:r>
              <a:rPr lang="en-US" dirty="0">
                <a:solidFill>
                  <a:srgbClr val="FFFFFF"/>
                </a:solidFill>
              </a:rPr>
              <a:t> je in de </a:t>
            </a:r>
            <a:r>
              <a:rPr lang="en-US" dirty="0" err="1">
                <a:solidFill>
                  <a:srgbClr val="FFFFFF"/>
                </a:solidFill>
              </a:rPr>
              <a:t>natuur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wandelt</a:t>
            </a:r>
            <a:endParaRPr lang="en-US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- </a:t>
            </a:r>
            <a:r>
              <a:rPr lang="en-US" dirty="0" err="1">
                <a:solidFill>
                  <a:srgbClr val="FFFFFF"/>
                </a:solidFill>
              </a:rPr>
              <a:t>Prijs</a:t>
            </a:r>
            <a:r>
              <a:rPr lang="en-US" dirty="0">
                <a:solidFill>
                  <a:srgbClr val="FFFFFF"/>
                </a:solidFill>
              </a:rPr>
              <a:t>? 2,5€ per kind</a:t>
            </a:r>
          </a:p>
          <a:p>
            <a:pPr marL="0" indent="0">
              <a:buNone/>
            </a:pPr>
            <a:r>
              <a:rPr lang="en-US">
                <a:solidFill>
                  <a:srgbClr val="FFFFFF"/>
                </a:solidFill>
              </a:rPr>
              <a:t>- Openingsuren</a:t>
            </a:r>
            <a:r>
              <a:rPr lang="en-US" dirty="0">
                <a:solidFill>
                  <a:srgbClr val="FFFFFF"/>
                </a:solidFill>
              </a:rPr>
              <a:t>? Van 10u </a:t>
            </a:r>
            <a:r>
              <a:rPr lang="en-US" dirty="0" err="1">
                <a:solidFill>
                  <a:srgbClr val="FFFFFF"/>
                </a:solidFill>
              </a:rPr>
              <a:t>tem</a:t>
            </a:r>
            <a:r>
              <a:rPr lang="en-US" dirty="0">
                <a:solidFill>
                  <a:srgbClr val="FFFFFF"/>
                </a:solidFill>
              </a:rPr>
              <a:t> 18u (maar </a:t>
            </a:r>
            <a:r>
              <a:rPr lang="en-US" dirty="0" err="1">
                <a:solidFill>
                  <a:srgbClr val="FFFFFF"/>
                </a:solidFill>
              </a:rPr>
              <a:t>niet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tijdens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Coronatijd</a:t>
            </a:r>
            <a:r>
              <a:rPr lang="en-US" dirty="0">
                <a:solidFill>
                  <a:srgbClr val="FFFFF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31156115"/>
      </p:ext>
    </p:extLst>
  </p:cSld>
  <p:clrMapOvr>
    <a:masterClrMapping/>
  </p:clrMapOvr>
</p:sld>
</file>

<file path=ppt/theme/theme1.xml><?xml version="1.0" encoding="utf-8"?>
<a:theme xmlns:a="http://schemas.openxmlformats.org/drawingml/2006/main" name="Pakket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305</Words>
  <Application>Microsoft Office PowerPoint</Application>
  <PresentationFormat>Breedbeeld</PresentationFormat>
  <Paragraphs>38</Paragraphs>
  <Slides>10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14" baseType="lpstr">
      <vt:lpstr>Arial</vt:lpstr>
      <vt:lpstr>Courier New</vt:lpstr>
      <vt:lpstr>Gill Sans MT</vt:lpstr>
      <vt:lpstr>Pakket</vt:lpstr>
      <vt:lpstr>Provincie: Luxemburg</vt:lpstr>
      <vt:lpstr>Interessante weetjes</vt:lpstr>
      <vt:lpstr>DE MOEITE WAARD OM TE BEZOEKEN</vt:lpstr>
      <vt:lpstr>De BURCHT VAN BOUILLON</vt:lpstr>
      <vt:lpstr> - Het is de oudste burcht van België, bijna 1000 jaar oud  - behoorde AAN godfried van bouillon*  - een van de meeste bezochte beziens-waardigheden van de provincie Luxemburg  - er bevindt zich zelfs een kaaskelder in de ondergrondse gangen   *leider van de eerste kruistocht</vt:lpstr>
      <vt:lpstr>DE GROTTEN VAN HOTTON</vt:lpstr>
      <vt:lpstr>Bastogne: oorlogsmuseum</vt:lpstr>
      <vt:lpstr>HONGERTJE? DIT ZIJN DE SPECIALITEITEN</vt:lpstr>
      <vt:lpstr>Een dagje uit naar de bizonboerderij</vt:lpstr>
      <vt:lpstr>Nog vragen?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Provincie: Luxemburg</dc:title>
  <dc:creator>Ines Baillet</dc:creator>
  <cp:lastModifiedBy>Ines Baillet</cp:lastModifiedBy>
  <cp:revision>11</cp:revision>
  <dcterms:created xsi:type="dcterms:W3CDTF">2020-05-08T13:32:22Z</dcterms:created>
  <dcterms:modified xsi:type="dcterms:W3CDTF">2020-05-08T14:08:47Z</dcterms:modified>
</cp:coreProperties>
</file>