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54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7D18763-8E20-49F8-9A8A-5E8F20A76D5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xmlns="" id="{82AABB79-8A61-4233-898A-5D3DE1CD0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xmlns="" id="{011121D9-C9FA-4BA9-BAA7-9BFCCBE085B5}"/>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5" name="Tijdelijke aanduiding voor voettekst 4">
            <a:extLst>
              <a:ext uri="{FF2B5EF4-FFF2-40B4-BE49-F238E27FC236}">
                <a16:creationId xmlns:a16="http://schemas.microsoft.com/office/drawing/2014/main" xmlns="" id="{29FD14F3-6187-4DD1-AD24-F2BD3640F4E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xmlns="" id="{D6D109FA-4FB3-45E0-B967-E5CD978652ED}"/>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2632753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C6703FB-DCD7-4490-B75E-DE68104168A3}"/>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xmlns="" id="{2FDDDD44-6589-486F-999E-F36A0752DD3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xmlns="" id="{8E0ABDFB-37F0-4813-9525-81DF6890418E}"/>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5" name="Tijdelijke aanduiding voor voettekst 4">
            <a:extLst>
              <a:ext uri="{FF2B5EF4-FFF2-40B4-BE49-F238E27FC236}">
                <a16:creationId xmlns:a16="http://schemas.microsoft.com/office/drawing/2014/main" xmlns="" id="{49481A74-B3D3-4E0B-ABFF-088AD6B8B11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xmlns="" id="{75875F2C-DB02-42BD-9D7F-0E086D4CD92A}"/>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1009854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xmlns="" id="{6E9C6D7B-DFB7-4907-A067-5818A164E28D}"/>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xmlns="" id="{34668584-9424-4321-A8EE-E1278143971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xmlns="" id="{53D331FB-0D37-4A28-ADBF-C095753A237A}"/>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5" name="Tijdelijke aanduiding voor voettekst 4">
            <a:extLst>
              <a:ext uri="{FF2B5EF4-FFF2-40B4-BE49-F238E27FC236}">
                <a16:creationId xmlns:a16="http://schemas.microsoft.com/office/drawing/2014/main" xmlns="" id="{00ED5A53-614C-4833-8D35-DA4DB2B0DBA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xmlns="" id="{14613EC9-BF74-4C3B-9A07-B6122DFE475B}"/>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264787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7D0C639-29C3-433E-937E-ACD2F2A2C0BA}"/>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xmlns="" id="{880621B8-0730-4783-B4D0-B83D4AA1BF7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xmlns="" id="{2DFEF3F4-BC41-47B0-9ED2-B01A6BDCB916}"/>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5" name="Tijdelijke aanduiding voor voettekst 4">
            <a:extLst>
              <a:ext uri="{FF2B5EF4-FFF2-40B4-BE49-F238E27FC236}">
                <a16:creationId xmlns:a16="http://schemas.microsoft.com/office/drawing/2014/main" xmlns="" id="{F152BED4-748D-45B9-9ED6-4CEF78EDA59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xmlns="" id="{AED29321-B455-4E22-801B-0A43B0A676D7}"/>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2680600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632D4A4-C472-440A-BEA3-EBA0DE00B41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xmlns="" id="{B815684B-C935-4AB5-903B-7FE4C66C85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xmlns="" id="{7F6965B1-F532-48AE-B9C2-9419C06C5897}"/>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5" name="Tijdelijke aanduiding voor voettekst 4">
            <a:extLst>
              <a:ext uri="{FF2B5EF4-FFF2-40B4-BE49-F238E27FC236}">
                <a16:creationId xmlns:a16="http://schemas.microsoft.com/office/drawing/2014/main" xmlns="" id="{86205D78-EDEE-4074-BCFE-902120B1ACA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xmlns="" id="{3EB8D46B-7EAB-4711-B74D-949FF4E439F8}"/>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1963708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A50F2AC-7119-4EEB-9DA3-91783E1539E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xmlns="" id="{50E8B699-BFA0-4732-9BB6-F43AF7701D5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xmlns="" id="{A6EFA736-03BC-4616-A8C1-4B0C451E701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xmlns="" id="{99606DAB-653E-4871-9C0A-7795E32C2A5C}"/>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6" name="Tijdelijke aanduiding voor voettekst 5">
            <a:extLst>
              <a:ext uri="{FF2B5EF4-FFF2-40B4-BE49-F238E27FC236}">
                <a16:creationId xmlns:a16="http://schemas.microsoft.com/office/drawing/2014/main" xmlns="" id="{819636A5-10A5-4CE8-A8CC-8A297BA5953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xmlns="" id="{5B8E1C4B-FE8A-4924-B736-9C8588145C9E}"/>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1232955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84C6F11-A826-4AAF-9A5B-6305483C5B77}"/>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xmlns="" id="{2F3DD6EE-180B-403E-8AF7-AC2C6E829A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xmlns="" id="{AB0A8167-C3D1-404F-BFF8-B87085B1382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xmlns="" id="{424F6313-FB2B-416B-AA9B-6F15FE615A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xmlns="" id="{C87CD7B5-E843-4519-90BA-E4F194455F9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xmlns="" id="{84F70541-C6F1-4452-AA6C-66E6DB95CC4D}"/>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8" name="Tijdelijke aanduiding voor voettekst 7">
            <a:extLst>
              <a:ext uri="{FF2B5EF4-FFF2-40B4-BE49-F238E27FC236}">
                <a16:creationId xmlns:a16="http://schemas.microsoft.com/office/drawing/2014/main" xmlns="" id="{7A2683CA-7122-4100-AAA8-E302DBD75B02}"/>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xmlns="" id="{8A774FC1-2B4F-4A5C-B811-D57E7BFDCCC2}"/>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133274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9977CF7-C85B-4E94-9C14-02CABC46A8A5}"/>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xmlns="" id="{38590B63-320D-4CD1-AD65-A853EA4D3540}"/>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4" name="Tijdelijke aanduiding voor voettekst 3">
            <a:extLst>
              <a:ext uri="{FF2B5EF4-FFF2-40B4-BE49-F238E27FC236}">
                <a16:creationId xmlns:a16="http://schemas.microsoft.com/office/drawing/2014/main" xmlns="" id="{48250A71-26CC-47BF-A5C3-C762D3E86CA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xmlns="" id="{C6F1201F-87B3-4B7D-A1DF-F0C6E998EEE5}"/>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394577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xmlns="" id="{57C10D54-9626-4CEB-A728-B9C544E82AA6}"/>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3" name="Tijdelijke aanduiding voor voettekst 2">
            <a:extLst>
              <a:ext uri="{FF2B5EF4-FFF2-40B4-BE49-F238E27FC236}">
                <a16:creationId xmlns:a16="http://schemas.microsoft.com/office/drawing/2014/main" xmlns="" id="{B287819A-0E98-4320-ACB2-CCB9A4FF0012}"/>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xmlns="" id="{FA76EEF8-286A-4922-AE29-A7A08AAEC668}"/>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2956018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F945CD9-979A-47F1-AA3B-B787ED66299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xmlns="" id="{67506917-EBF9-4825-B003-556ED7C601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xmlns="" id="{0A9D5219-952E-4613-9846-D943C7379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xmlns="" id="{7B4B63D5-5743-48C2-BAD2-0D6622DC4A2C}"/>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6" name="Tijdelijke aanduiding voor voettekst 5">
            <a:extLst>
              <a:ext uri="{FF2B5EF4-FFF2-40B4-BE49-F238E27FC236}">
                <a16:creationId xmlns:a16="http://schemas.microsoft.com/office/drawing/2014/main" xmlns="" id="{D692413F-6BC7-48BC-91CB-D53A03497E8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xmlns="" id="{B6158B76-FBD0-427E-9658-AD405801C031}"/>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4105470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D327E05-9902-402A-99F6-E24003A6884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xmlns="" id="{BCC71AFF-AF8C-4E21-A82C-5B610877B5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xmlns="" id="{8879A721-27F6-4532-A6C5-1C4F85E5D6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xmlns="" id="{2F16BCC9-1573-416E-93BD-DF71FE3638C5}"/>
              </a:ext>
            </a:extLst>
          </p:cNvPr>
          <p:cNvSpPr>
            <a:spLocks noGrp="1"/>
          </p:cNvSpPr>
          <p:nvPr>
            <p:ph type="dt" sz="half" idx="10"/>
          </p:nvPr>
        </p:nvSpPr>
        <p:spPr/>
        <p:txBody>
          <a:bodyPr/>
          <a:lstStyle/>
          <a:p>
            <a:fld id="{7C3B0B58-8F42-40B8-B00D-A971D9CBAD19}" type="datetimeFigureOut">
              <a:rPr lang="nl-BE" smtClean="0"/>
              <a:t>30/04/2020</a:t>
            </a:fld>
            <a:endParaRPr lang="nl-BE"/>
          </a:p>
        </p:txBody>
      </p:sp>
      <p:sp>
        <p:nvSpPr>
          <p:cNvPr id="6" name="Tijdelijke aanduiding voor voettekst 5">
            <a:extLst>
              <a:ext uri="{FF2B5EF4-FFF2-40B4-BE49-F238E27FC236}">
                <a16:creationId xmlns:a16="http://schemas.microsoft.com/office/drawing/2014/main" xmlns="" id="{3361B1E4-F8B1-4DF8-9EA3-75F66B1C747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xmlns="" id="{49B49C65-F0F7-4265-B05B-3CBB763EF683}"/>
              </a:ext>
            </a:extLst>
          </p:cNvPr>
          <p:cNvSpPr>
            <a:spLocks noGrp="1"/>
          </p:cNvSpPr>
          <p:nvPr>
            <p:ph type="sldNum" sz="quarter" idx="12"/>
          </p:nvPr>
        </p:nvSpPr>
        <p:spPr/>
        <p:txBody>
          <a:bodyPr/>
          <a:lstStyle/>
          <a:p>
            <a:fld id="{CEC89EC3-21C8-45C1-868F-155CD70AEC11}" type="slidenum">
              <a:rPr lang="nl-BE" smtClean="0"/>
              <a:t>‹#›</a:t>
            </a:fld>
            <a:endParaRPr lang="nl-BE"/>
          </a:p>
        </p:txBody>
      </p:sp>
    </p:spTree>
    <p:extLst>
      <p:ext uri="{BB962C8B-B14F-4D97-AF65-F5344CB8AC3E}">
        <p14:creationId xmlns:p14="http://schemas.microsoft.com/office/powerpoint/2010/main" val="2651195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xmlns="" id="{C427D99B-C42F-4856-883E-9D8EE2474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xmlns="" id="{EB1EAC79-03AC-408B-8DA5-AA33F958D6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xmlns="" id="{22910473-460D-4208-8579-A12700110F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B0B58-8F42-40B8-B00D-A971D9CBAD19}" type="datetimeFigureOut">
              <a:rPr lang="nl-BE" smtClean="0"/>
              <a:t>30/04/2020</a:t>
            </a:fld>
            <a:endParaRPr lang="nl-BE"/>
          </a:p>
        </p:txBody>
      </p:sp>
      <p:sp>
        <p:nvSpPr>
          <p:cNvPr id="5" name="Tijdelijke aanduiding voor voettekst 4">
            <a:extLst>
              <a:ext uri="{FF2B5EF4-FFF2-40B4-BE49-F238E27FC236}">
                <a16:creationId xmlns:a16="http://schemas.microsoft.com/office/drawing/2014/main" xmlns="" id="{D81C6AC8-EBE7-49C3-AFD8-9E0A41BAB0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xmlns="" id="{1C2038A0-0C64-4186-B003-71DF93A323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89EC3-21C8-45C1-868F-155CD70AEC11}" type="slidenum">
              <a:rPr lang="nl-BE" smtClean="0"/>
              <a:t>‹#›</a:t>
            </a:fld>
            <a:endParaRPr lang="nl-BE"/>
          </a:p>
        </p:txBody>
      </p:sp>
    </p:spTree>
    <p:extLst>
      <p:ext uri="{BB962C8B-B14F-4D97-AF65-F5344CB8AC3E}">
        <p14:creationId xmlns:p14="http://schemas.microsoft.com/office/powerpoint/2010/main" val="3874708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9.xml"/><Relationship Id="rId6" Type="http://schemas.openxmlformats.org/officeDocument/2006/relationships/image" Target="../media/image5.jpg"/><Relationship Id="rId5" Type="http://schemas.openxmlformats.org/officeDocument/2006/relationships/hyperlink" Target="https://www.pairidaiza.eu/nl#pairi-daiza-resort"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9.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9.xml"/><Relationship Id="rId6" Type="http://schemas.openxmlformats.org/officeDocument/2006/relationships/image" Target="../media/image13.jpg"/><Relationship Id="rId5" Type="http://schemas.openxmlformats.org/officeDocument/2006/relationships/hyperlink" Target="http://www.chateaudebeloeil.com/nl/kasteel-van-beloeil-het-belgische-versailles" TargetMode="Externa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mons.be/decouvrir/mons/gastronomie/vi%20andes/cotes-a-lberdouille"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www.chimaypromotion.be/gastronomie_nl.html" TargetMode="External"/><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hyperlink" Target="https://www.parcducrocodilerouge.be/portfolio_page/amphibus/" TargetMode="Externa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3962611-DFD5-4092-AAFD-559E3DFCE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xmlns="" id="{2270F1FA-0425-408F-9861-80BF5AFB276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xmlns="" id="{21120391-BC93-40DD-AEBF-F1DC190F5696}"/>
              </a:ext>
            </a:extLst>
          </p:cNvPr>
          <p:cNvSpPr>
            <a:spLocks noGrp="1"/>
          </p:cNvSpPr>
          <p:nvPr>
            <p:ph type="ctrTitle"/>
          </p:nvPr>
        </p:nvSpPr>
        <p:spPr>
          <a:xfrm>
            <a:off x="3045368" y="2043663"/>
            <a:ext cx="6105194" cy="2031055"/>
          </a:xfrm>
        </p:spPr>
        <p:txBody>
          <a:bodyPr>
            <a:normAutofit fontScale="90000"/>
          </a:bodyPr>
          <a:lstStyle/>
          <a:p>
            <a:r>
              <a:rPr lang="nl-BE" sz="4700" dirty="0">
                <a:solidFill>
                  <a:srgbClr val="FFFFFF"/>
                </a:solidFill>
              </a:rPr>
              <a:t>Een dagje uit in de provincie HENEGOUWEN</a:t>
            </a:r>
            <a:r>
              <a:rPr lang="hu-HU" sz="4700" dirty="0">
                <a:solidFill>
                  <a:srgbClr val="FFFFFF"/>
                </a:solidFill>
              </a:rPr>
              <a:t>/HAINAUT</a:t>
            </a:r>
            <a:endParaRPr lang="nl-BE" sz="4700" dirty="0">
              <a:solidFill>
                <a:srgbClr val="FFFFFF"/>
              </a:solidFill>
            </a:endParaRPr>
          </a:p>
        </p:txBody>
      </p:sp>
      <p:sp>
        <p:nvSpPr>
          <p:cNvPr id="3" name="Ondertitel 2">
            <a:extLst>
              <a:ext uri="{FF2B5EF4-FFF2-40B4-BE49-F238E27FC236}">
                <a16:creationId xmlns:a16="http://schemas.microsoft.com/office/drawing/2014/main" xmlns="" id="{D2FBFC14-7F63-4C58-A964-0C1A47432BBF}"/>
              </a:ext>
            </a:extLst>
          </p:cNvPr>
          <p:cNvSpPr>
            <a:spLocks noGrp="1"/>
          </p:cNvSpPr>
          <p:nvPr>
            <p:ph type="subTitle" idx="1"/>
          </p:nvPr>
        </p:nvSpPr>
        <p:spPr>
          <a:xfrm>
            <a:off x="3045368" y="4074718"/>
            <a:ext cx="6105194" cy="682079"/>
          </a:xfrm>
        </p:spPr>
        <p:txBody>
          <a:bodyPr>
            <a:normAutofit/>
          </a:bodyPr>
          <a:lstStyle/>
          <a:p>
            <a:r>
              <a:rPr lang="nl-BE" dirty="0">
                <a:solidFill>
                  <a:srgbClr val="FFFFFF"/>
                </a:solidFill>
              </a:rPr>
              <a:t>Peter Gulyas en Briek Vandeuren</a:t>
            </a:r>
          </a:p>
        </p:txBody>
      </p:sp>
    </p:spTree>
    <p:extLst>
      <p:ext uri="{BB962C8B-B14F-4D97-AF65-F5344CB8AC3E}">
        <p14:creationId xmlns:p14="http://schemas.microsoft.com/office/powerpoint/2010/main" val="866505736"/>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3962611-DFD5-4092-AAFD-559E3DFCE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5488" y="0"/>
            <a:ext cx="10910292"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xmlns="" id="{2270F1FA-0425-408F-9861-80BF5AFB276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xmlns="" id="{21120391-BC93-40DD-AEBF-F1DC190F5696}"/>
              </a:ext>
            </a:extLst>
          </p:cNvPr>
          <p:cNvSpPr>
            <a:spLocks noGrp="1"/>
          </p:cNvSpPr>
          <p:nvPr>
            <p:ph type="ctrTitle"/>
          </p:nvPr>
        </p:nvSpPr>
        <p:spPr>
          <a:xfrm>
            <a:off x="2884116" y="665624"/>
            <a:ext cx="6105194" cy="2031055"/>
          </a:xfrm>
        </p:spPr>
        <p:txBody>
          <a:bodyPr>
            <a:normAutofit/>
          </a:bodyPr>
          <a:lstStyle/>
          <a:p>
            <a:r>
              <a:rPr lang="hu-HU" sz="4700" dirty="0">
                <a:solidFill>
                  <a:srgbClr val="FFFFFF"/>
                </a:solidFill>
              </a:rPr>
              <a:t>BEDANKT VOOR JULLIE AANDACHT</a:t>
            </a:r>
            <a:endParaRPr lang="nl-BE" sz="4700" dirty="0">
              <a:solidFill>
                <a:srgbClr val="FFFFFF"/>
              </a:solidFill>
            </a:endParaRPr>
          </a:p>
        </p:txBody>
      </p:sp>
      <p:sp>
        <p:nvSpPr>
          <p:cNvPr id="3" name="Ondertitel 2">
            <a:extLst>
              <a:ext uri="{FF2B5EF4-FFF2-40B4-BE49-F238E27FC236}">
                <a16:creationId xmlns:a16="http://schemas.microsoft.com/office/drawing/2014/main" xmlns="" id="{D2FBFC14-7F63-4C58-A964-0C1A47432BBF}"/>
              </a:ext>
            </a:extLst>
          </p:cNvPr>
          <p:cNvSpPr>
            <a:spLocks noGrp="1"/>
          </p:cNvSpPr>
          <p:nvPr>
            <p:ph type="subTitle" idx="1"/>
          </p:nvPr>
        </p:nvSpPr>
        <p:spPr>
          <a:xfrm>
            <a:off x="3045368" y="4074718"/>
            <a:ext cx="6105194" cy="682079"/>
          </a:xfrm>
        </p:spPr>
        <p:txBody>
          <a:bodyPr>
            <a:normAutofit/>
          </a:bodyPr>
          <a:lstStyle/>
          <a:p>
            <a:endParaRPr lang="nl-BE" dirty="0">
              <a:solidFill>
                <a:srgbClr val="FFFFFF"/>
              </a:solidFill>
            </a:endParaRPr>
          </a:p>
        </p:txBody>
      </p:sp>
      <p:pic>
        <p:nvPicPr>
          <p:cNvPr id="1026" name="Picture 2" descr="Képtalálat a következőre: henegouw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8417" y="-28236"/>
            <a:ext cx="9835166" cy="6886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80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Afbeelding 11" descr="Afbeelding met dier, zoogdier, buiten, zitten&#10;&#10;Automatisch gegenereerde beschrijving">
            <a:extLst>
              <a:ext uri="{FF2B5EF4-FFF2-40B4-BE49-F238E27FC236}">
                <a16:creationId xmlns:a16="http://schemas.microsoft.com/office/drawing/2014/main" xmlns="" id="{7B195036-F887-417A-8A2E-F07F9573B82D}"/>
              </a:ext>
            </a:extLst>
          </p:cNvPr>
          <p:cNvPicPr>
            <a:picLocks noChangeAspect="1"/>
          </p:cNvPicPr>
          <p:nvPr/>
        </p:nvPicPr>
        <p:blipFill rotWithShape="1">
          <a:blip r:embed="rId2">
            <a:extLst>
              <a:ext uri="{28A0092B-C50C-407E-A947-70E740481C1C}">
                <a14:useLocalDpi xmlns:a14="http://schemas.microsoft.com/office/drawing/2010/main" val="0"/>
              </a:ext>
            </a:extLst>
          </a:blip>
          <a:srcRect t="368" r="-2" b="4086"/>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8" name="Afbeelding 7">
            <a:extLst>
              <a:ext uri="{FF2B5EF4-FFF2-40B4-BE49-F238E27FC236}">
                <a16:creationId xmlns:a16="http://schemas.microsoft.com/office/drawing/2014/main" xmlns="" id="{DBD02798-59BF-4816-A8AE-3D9DC308FCF7}"/>
              </a:ext>
            </a:extLst>
          </p:cNvPr>
          <p:cNvPicPr>
            <a:picLocks noChangeAspect="1"/>
          </p:cNvPicPr>
          <p:nvPr/>
        </p:nvPicPr>
        <p:blipFill rotWithShape="1">
          <a:blip r:embed="rId3">
            <a:extLst>
              <a:ext uri="{28A0092B-C50C-407E-A947-70E740481C1C}">
                <a14:useLocalDpi xmlns:a14="http://schemas.microsoft.com/office/drawing/2010/main" val="0"/>
              </a:ext>
            </a:extLst>
          </a:blip>
          <a:srcRect t="256" r="2" b="845"/>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10" name="Afbeelding 9" descr="Afbeelding met dier, zoogdier, buiten, zeehond&#10;&#10;Automatisch gegenereerde beschrijving">
            <a:extLst>
              <a:ext uri="{FF2B5EF4-FFF2-40B4-BE49-F238E27FC236}">
                <a16:creationId xmlns:a16="http://schemas.microsoft.com/office/drawing/2014/main" xmlns="" id="{D26A757E-D0CE-4E6D-A948-C47E0933C930}"/>
              </a:ext>
            </a:extLst>
          </p:cNvPr>
          <p:cNvPicPr>
            <a:picLocks noChangeAspect="1"/>
          </p:cNvPicPr>
          <p:nvPr/>
        </p:nvPicPr>
        <p:blipFill rotWithShape="1">
          <a:blip r:embed="rId4">
            <a:extLst>
              <a:ext uri="{28A0092B-C50C-407E-A947-70E740481C1C}">
                <a14:useLocalDpi xmlns:a14="http://schemas.microsoft.com/office/drawing/2010/main" val="0"/>
              </a:ext>
            </a:extLst>
          </a:blip>
          <a:srcRect r="2" b="3414"/>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9" name="Freeform: Shape 18">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Freeform: Shape 20">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FC4B9FE7-2C18-49B1-B9FD-B11EF83F10A3}"/>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nl-BE" sz="2400" b="1" kern="1200" dirty="0">
                <a:solidFill>
                  <a:schemeClr val="tx1"/>
                </a:solidFill>
                <a:latin typeface="+mj-lt"/>
                <a:ea typeface="+mj-ea"/>
                <a:cs typeface="+mj-cs"/>
              </a:rPr>
              <a:t>Bezienswaardigheid 1: </a:t>
            </a:r>
            <a:r>
              <a:rPr lang="nl-BE" sz="2400" b="1" kern="1200" dirty="0" err="1">
                <a:solidFill>
                  <a:schemeClr val="tx1"/>
                </a:solidFill>
                <a:latin typeface="+mj-lt"/>
                <a:ea typeface="+mj-ea"/>
                <a:cs typeface="+mj-cs"/>
              </a:rPr>
              <a:t>Pairi</a:t>
            </a:r>
            <a:r>
              <a:rPr lang="nl-BE" sz="2400" b="1" kern="1200" dirty="0">
                <a:solidFill>
                  <a:schemeClr val="tx1"/>
                </a:solidFill>
                <a:latin typeface="+mj-lt"/>
                <a:ea typeface="+mj-ea"/>
                <a:cs typeface="+mj-cs"/>
              </a:rPr>
              <a:t> </a:t>
            </a:r>
            <a:r>
              <a:rPr lang="nl-BE" sz="2400" b="1" kern="1200" dirty="0" err="1">
                <a:solidFill>
                  <a:schemeClr val="tx1"/>
                </a:solidFill>
                <a:latin typeface="+mj-lt"/>
                <a:ea typeface="+mj-ea"/>
                <a:cs typeface="+mj-cs"/>
              </a:rPr>
              <a:t>Daiza</a:t>
            </a:r>
            <a:endParaRPr lang="nl-BE" sz="2400" b="1" kern="1200" dirty="0">
              <a:solidFill>
                <a:schemeClr val="tx1"/>
              </a:solidFill>
              <a:latin typeface="+mj-lt"/>
              <a:ea typeface="+mj-ea"/>
              <a:cs typeface="+mj-cs"/>
            </a:endParaRPr>
          </a:p>
        </p:txBody>
      </p:sp>
      <p:sp>
        <p:nvSpPr>
          <p:cNvPr id="23" name="Rectangle 22">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xmlns="" id="{CC02C6BA-6148-49D8-A371-E63AC589CCD8}"/>
              </a:ext>
            </a:extLst>
          </p:cNvPr>
          <p:cNvSpPr>
            <a:spLocks noGrp="1"/>
          </p:cNvSpPr>
          <p:nvPr>
            <p:ph type="body" sz="half" idx="2"/>
          </p:nvPr>
        </p:nvSpPr>
        <p:spPr>
          <a:xfrm>
            <a:off x="448056" y="2258568"/>
            <a:ext cx="2807208" cy="3922776"/>
          </a:xfrm>
        </p:spPr>
        <p:txBody>
          <a:bodyPr vert="horz" lIns="91440" tIns="45720" rIns="91440" bIns="45720" rtlCol="0">
            <a:normAutofit/>
          </a:bodyPr>
          <a:lstStyle/>
          <a:p>
            <a:pPr indent="-228600">
              <a:buFont typeface="Arial" panose="020B0604020202020204" pitchFamily="34" charset="0"/>
              <a:buChar char="•"/>
            </a:pPr>
            <a:r>
              <a:rPr lang="nl-BE" dirty="0" err="1"/>
              <a:t>Pairi</a:t>
            </a:r>
            <a:r>
              <a:rPr lang="nl-BE" dirty="0"/>
              <a:t> </a:t>
            </a:r>
            <a:r>
              <a:rPr lang="nl-BE" dirty="0" err="1"/>
              <a:t>Daiza</a:t>
            </a:r>
            <a:r>
              <a:rPr lang="nl-BE" dirty="0"/>
              <a:t> is een dierenpark in </a:t>
            </a:r>
            <a:r>
              <a:rPr lang="nl-BE" dirty="0" err="1"/>
              <a:t>Cambron-Casteau</a:t>
            </a:r>
            <a:r>
              <a:rPr lang="nl-BE" dirty="0"/>
              <a:t>, dat op 11 mei 1994 zijn deuren opende.</a:t>
            </a:r>
          </a:p>
          <a:p>
            <a:pPr indent="-228600">
              <a:buFont typeface="Arial" panose="020B0604020202020204" pitchFamily="34" charset="0"/>
              <a:buChar char="•"/>
            </a:pPr>
            <a:r>
              <a:rPr lang="nl-BE" dirty="0"/>
              <a:t>Het is vooral bekend om zijn reuzenpanda’s die sinds 2014 te bewonderen zijn.</a:t>
            </a:r>
          </a:p>
          <a:p>
            <a:pPr indent="-228600">
              <a:buFont typeface="Arial" panose="020B0604020202020204" pitchFamily="34" charset="0"/>
              <a:buChar char="•"/>
            </a:pPr>
            <a:r>
              <a:rPr lang="nl-BE" dirty="0" err="1"/>
              <a:t>Pairi</a:t>
            </a:r>
            <a:r>
              <a:rPr lang="nl-BE" dirty="0"/>
              <a:t> </a:t>
            </a:r>
            <a:r>
              <a:rPr lang="nl-BE" dirty="0" err="1"/>
              <a:t>Daiza</a:t>
            </a:r>
            <a:r>
              <a:rPr lang="nl-BE" dirty="0"/>
              <a:t> is verkozen tot beste zoo van Europa</a:t>
            </a:r>
          </a:p>
          <a:p>
            <a:pPr indent="-228600">
              <a:buFont typeface="Arial" panose="020B0604020202020204" pitchFamily="34" charset="0"/>
              <a:buChar char="•"/>
            </a:pPr>
            <a:r>
              <a:rPr lang="nl-BE" dirty="0"/>
              <a:t>Adres: </a:t>
            </a:r>
            <a:r>
              <a:rPr lang="nl-BE" dirty="0" err="1"/>
              <a:t>Domaine</a:t>
            </a:r>
            <a:r>
              <a:rPr lang="nl-BE" dirty="0"/>
              <a:t> de </a:t>
            </a:r>
            <a:r>
              <a:rPr lang="nl-BE" dirty="0" err="1"/>
              <a:t>Cambron</a:t>
            </a:r>
            <a:r>
              <a:rPr lang="nl-BE" dirty="0"/>
              <a:t>, 7940 Brugelette</a:t>
            </a:r>
          </a:p>
          <a:p>
            <a:pPr indent="-228600">
              <a:buFont typeface="Arial" panose="020B0604020202020204" pitchFamily="34" charset="0"/>
              <a:buChar char="•"/>
            </a:pPr>
            <a:r>
              <a:rPr lang="nl-BE" dirty="0"/>
              <a:t>Website: </a:t>
            </a:r>
            <a:r>
              <a:rPr lang="nl-BE" dirty="0">
                <a:hlinkClick r:id="rId5"/>
              </a:rPr>
              <a:t>https://www.pairidaiza.eu/nl#pairi-daiza-resort</a:t>
            </a:r>
            <a:endParaRPr lang="nl-BE" dirty="0"/>
          </a:p>
        </p:txBody>
      </p:sp>
      <p:pic>
        <p:nvPicPr>
          <p:cNvPr id="6" name="Tijdelijke aanduiding voor afbeelding 5">
            <a:extLst>
              <a:ext uri="{FF2B5EF4-FFF2-40B4-BE49-F238E27FC236}">
                <a16:creationId xmlns:a16="http://schemas.microsoft.com/office/drawing/2014/main" xmlns="" id="{0C5A8210-6690-49FF-87CB-A26A2668083D}"/>
              </a:ext>
            </a:extLst>
          </p:cNvPr>
          <p:cNvPicPr>
            <a:picLocks noGrp="1" noChangeAspect="1"/>
          </p:cNvPicPr>
          <p:nvPr>
            <p:ph type="pic" idx="1"/>
          </p:nvPr>
        </p:nvPicPr>
        <p:blipFill rotWithShape="1">
          <a:blip r:embed="rId6">
            <a:extLst>
              <a:ext uri="{28A0092B-C50C-407E-A947-70E740481C1C}">
                <a14:useLocalDpi xmlns:a14="http://schemas.microsoft.com/office/drawing/2010/main" val="0"/>
              </a:ext>
            </a:extLst>
          </a:blip>
          <a:srcRect r="-1" b="630"/>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230399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 calcmode="lin" valueType="num">
                                      <p:cBhvr>
                                        <p:cTn id="4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50" dur="1000"/>
                                        <p:tgtEl>
                                          <p:spTgt spid="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 calcmode="lin" valueType="num">
                                      <p:cBhvr>
                                        <p:cTn id="55"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6"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57"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8" dur="1000"/>
                                        <p:tgtEl>
                                          <p:spTgt spid="4">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anim calcmode="lin" valueType="num">
                                      <p:cBhvr>
                                        <p:cTn id="63"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64"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65"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66" dur="1000"/>
                                        <p:tgtEl>
                                          <p:spTgt spid="4">
                                            <p:txEl>
                                              <p:pRg st="3" end="3"/>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anim calcmode="lin" valueType="num">
                                      <p:cBhvr>
                                        <p:cTn id="71"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72"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73"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74"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Kanaallift van Strépy-Thieu, rivierpareltje in Wallonië">
            <a:extLst>
              <a:ext uri="{FF2B5EF4-FFF2-40B4-BE49-F238E27FC236}">
                <a16:creationId xmlns:a16="http://schemas.microsoft.com/office/drawing/2014/main" xmlns="" id="{3B803EE6-59C1-4BBD-AC93-A82EA67152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0" r="12827" b="-1"/>
          <a:stretch/>
        </p:blipFill>
        <p:spPr bwMode="auto">
          <a:xfrm>
            <a:off x="3189428" y="27442"/>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12" name="Afbeelding 11" descr="Afbeelding met gras, groen, weg, scène&#10;&#10;Automatisch gegenereerde beschrijving">
            <a:extLst>
              <a:ext uri="{FF2B5EF4-FFF2-40B4-BE49-F238E27FC236}">
                <a16:creationId xmlns:a16="http://schemas.microsoft.com/office/drawing/2014/main" xmlns="" id="{6CC18528-5165-44BC-A86E-46ED5D8194FA}"/>
              </a:ext>
            </a:extLst>
          </p:cNvPr>
          <p:cNvPicPr>
            <a:picLocks noChangeAspect="1"/>
          </p:cNvPicPr>
          <p:nvPr/>
        </p:nvPicPr>
        <p:blipFill rotWithShape="1">
          <a:blip r:embed="rId3">
            <a:extLst>
              <a:ext uri="{28A0092B-C50C-407E-A947-70E740481C1C}">
                <a14:useLocalDpi xmlns:a14="http://schemas.microsoft.com/office/drawing/2010/main" val="0"/>
              </a:ext>
            </a:extLst>
          </a:blip>
          <a:srcRect l="13947" r="6507" b="-1"/>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6" name="Tijdelijke aanduiding voor afbeelding 5" descr="Afbeelding met gebouw, groen, zitten, vrachtwagen&#10;&#10;Automatisch gegenereerde beschrijving">
            <a:extLst>
              <a:ext uri="{FF2B5EF4-FFF2-40B4-BE49-F238E27FC236}">
                <a16:creationId xmlns:a16="http://schemas.microsoft.com/office/drawing/2014/main" xmlns="" id="{6ED78DAB-11A0-4CEB-805B-EE8D90752528}"/>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7071" r="10031"/>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93" name="Freeform: Shape 192">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4" name="Freeform: Shape 193">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Autofit/>
          </a:bodyPr>
          <a:lstStyle/>
          <a:p>
            <a:r>
              <a:rPr lang="nl-BE" sz="2400" b="1" kern="1200" dirty="0">
                <a:solidFill>
                  <a:schemeClr val="tx1"/>
                </a:solidFill>
                <a:latin typeface="+mj-lt"/>
                <a:ea typeface="+mj-ea"/>
                <a:cs typeface="+mj-cs"/>
              </a:rPr>
              <a:t>Bezienswaardigheid 2: de Scheepslift van </a:t>
            </a:r>
            <a:r>
              <a:rPr lang="nl-BE" sz="2400" b="1" kern="1200" dirty="0" err="1">
                <a:solidFill>
                  <a:schemeClr val="tx1"/>
                </a:solidFill>
                <a:latin typeface="+mj-lt"/>
                <a:ea typeface="+mj-ea"/>
                <a:cs typeface="+mj-cs"/>
              </a:rPr>
              <a:t>Strépy</a:t>
            </a:r>
            <a:r>
              <a:rPr lang="nl-BE" sz="2400" b="1" kern="1200" dirty="0">
                <a:solidFill>
                  <a:schemeClr val="tx1"/>
                </a:solidFill>
                <a:latin typeface="+mj-lt"/>
                <a:ea typeface="+mj-ea"/>
                <a:cs typeface="+mj-cs"/>
              </a:rPr>
              <a:t>-Thieu</a:t>
            </a:r>
          </a:p>
        </p:txBody>
      </p:sp>
      <p:sp>
        <p:nvSpPr>
          <p:cNvPr id="195" name="Rectangle 194">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6" name="Rectangle 195">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448056" y="2258568"/>
            <a:ext cx="2807208" cy="3922776"/>
          </a:xfrm>
        </p:spPr>
        <p:txBody>
          <a:bodyPr vert="horz" lIns="91440" tIns="45720" rIns="91440" bIns="45720" rtlCol="0">
            <a:normAutofit fontScale="92500" lnSpcReduction="20000"/>
          </a:bodyPr>
          <a:lstStyle/>
          <a:p>
            <a:pPr indent="-228600">
              <a:buFont typeface="Arial" panose="020B0604020202020204" pitchFamily="34" charset="0"/>
              <a:buChar char="•"/>
            </a:pPr>
            <a:r>
              <a:rPr lang="nl-BE" sz="1700" dirty="0"/>
              <a:t>De Scheepslift van </a:t>
            </a:r>
            <a:r>
              <a:rPr lang="nl-BE" sz="1700" dirty="0" err="1"/>
              <a:t>Strépy</a:t>
            </a:r>
            <a:r>
              <a:rPr lang="nl-BE" sz="1700" dirty="0"/>
              <a:t>-Thieu is een kabellift op het Centrumkanaal in Henegouwen, en werd geopend in 2002.</a:t>
            </a:r>
          </a:p>
          <a:p>
            <a:pPr indent="-228600">
              <a:buFont typeface="Arial" panose="020B0604020202020204" pitchFamily="34" charset="0"/>
              <a:buChar char="•"/>
            </a:pPr>
            <a:r>
              <a:rPr lang="nl-BE" sz="1700" dirty="0"/>
              <a:t>De lift ligt op de grens van </a:t>
            </a:r>
            <a:r>
              <a:rPr lang="nl-BE" sz="1700" dirty="0" err="1"/>
              <a:t>Strépy-Bracquegnies</a:t>
            </a:r>
            <a:r>
              <a:rPr lang="nl-BE" sz="1700" dirty="0"/>
              <a:t> en Thieu, vandaar de dubbele naam </a:t>
            </a:r>
            <a:r>
              <a:rPr lang="nl-BE" sz="1700" dirty="0" err="1"/>
              <a:t>Strépy</a:t>
            </a:r>
            <a:r>
              <a:rPr lang="nl-BE" sz="1700" dirty="0"/>
              <a:t>-Thieu.</a:t>
            </a:r>
          </a:p>
          <a:p>
            <a:pPr indent="-228600">
              <a:buFont typeface="Arial" panose="020B0604020202020204" pitchFamily="34" charset="0"/>
              <a:buChar char="•"/>
            </a:pPr>
            <a:r>
              <a:rPr lang="nl-BE" sz="1800" dirty="0"/>
              <a:t>De scheepslift is 102 m hoog en 135 m lang. Er wordt een niveauverschil overbrugd van 73,15 m.</a:t>
            </a:r>
          </a:p>
          <a:p>
            <a:pPr indent="-228600">
              <a:buFont typeface="Arial" panose="020B0604020202020204" pitchFamily="34" charset="0"/>
              <a:buChar char="•"/>
            </a:pPr>
            <a:r>
              <a:rPr lang="nl-BE" sz="1800" dirty="0"/>
              <a:t>Deze lift vervangt op haar eentje de vier hydraulische liften van het historisch Centrumkanaal en de twee sluizen.</a:t>
            </a:r>
            <a:endParaRPr lang="nl-BE" sz="1700" dirty="0"/>
          </a:p>
        </p:txBody>
      </p:sp>
      <p:pic>
        <p:nvPicPr>
          <p:cNvPr id="8" name="Afbeelding 7" descr="Afbeelding met gebouw, binnen, venster, zitten&#10;&#10;Automatisch gegenereerde beschrijving">
            <a:extLst>
              <a:ext uri="{FF2B5EF4-FFF2-40B4-BE49-F238E27FC236}">
                <a16:creationId xmlns:a16="http://schemas.microsoft.com/office/drawing/2014/main" xmlns="" id="{DC156D06-0CC3-4897-852B-F0DB31E721E6}"/>
              </a:ext>
            </a:extLst>
          </p:cNvPr>
          <p:cNvPicPr>
            <a:picLocks noChangeAspect="1"/>
          </p:cNvPicPr>
          <p:nvPr/>
        </p:nvPicPr>
        <p:blipFill rotWithShape="1">
          <a:blip r:embed="rId5">
            <a:extLst>
              <a:ext uri="{28A0092B-C50C-407E-A947-70E740481C1C}">
                <a14:useLocalDpi xmlns:a14="http://schemas.microsoft.com/office/drawing/2010/main" val="0"/>
              </a:ext>
            </a:extLst>
          </a:blip>
          <a:srcRect r="-1" b="5268"/>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126774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1000" fill="hold"/>
                                        <p:tgtEl>
                                          <p:spTgt spid="1030"/>
                                        </p:tgtEl>
                                        <p:attrNameLst>
                                          <p:attrName>ppt_w</p:attrName>
                                        </p:attrNameLst>
                                      </p:cBhvr>
                                      <p:tavLst>
                                        <p:tav tm="0">
                                          <p:val>
                                            <p:fltVal val="0"/>
                                          </p:val>
                                        </p:tav>
                                        <p:tav tm="100000">
                                          <p:val>
                                            <p:strVal val="#ppt_w"/>
                                          </p:val>
                                        </p:tav>
                                      </p:tavLst>
                                    </p:anim>
                                    <p:anim calcmode="lin" valueType="num">
                                      <p:cBhvr>
                                        <p:cTn id="8" dur="1000" fill="hold"/>
                                        <p:tgtEl>
                                          <p:spTgt spid="1030"/>
                                        </p:tgtEl>
                                        <p:attrNameLst>
                                          <p:attrName>ppt_h</p:attrName>
                                        </p:attrNameLst>
                                      </p:cBhvr>
                                      <p:tavLst>
                                        <p:tav tm="0">
                                          <p:val>
                                            <p:fltVal val="0"/>
                                          </p:val>
                                        </p:tav>
                                        <p:tav tm="100000">
                                          <p:val>
                                            <p:strVal val="#ppt_h"/>
                                          </p:val>
                                        </p:tav>
                                      </p:tavLst>
                                    </p:anim>
                                    <p:anim calcmode="lin" valueType="num">
                                      <p:cBhvr>
                                        <p:cTn id="9" dur="1000" fill="hold"/>
                                        <p:tgtEl>
                                          <p:spTgt spid="1030"/>
                                        </p:tgtEl>
                                        <p:attrNameLst>
                                          <p:attrName>style.rotation</p:attrName>
                                        </p:attrNameLst>
                                      </p:cBhvr>
                                      <p:tavLst>
                                        <p:tav tm="0">
                                          <p:val>
                                            <p:fltVal val="90"/>
                                          </p:val>
                                        </p:tav>
                                        <p:tav tm="100000">
                                          <p:val>
                                            <p:fltVal val="0"/>
                                          </p:val>
                                        </p:tav>
                                      </p:tavLst>
                                    </p:anim>
                                    <p:animEffect transition="in" filter="fade">
                                      <p:cBhvr>
                                        <p:cTn id="10" dur="1000"/>
                                        <p:tgtEl>
                                          <p:spTgt spid="103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 calcmode="lin" valueType="num">
                                      <p:cBhvr>
                                        <p:cTn id="4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50" dur="1000"/>
                                        <p:tgtEl>
                                          <p:spTgt spid="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 calcmode="lin" valueType="num">
                                      <p:cBhvr>
                                        <p:cTn id="55"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6"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57"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8" dur="1000"/>
                                        <p:tgtEl>
                                          <p:spTgt spid="4">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anim calcmode="lin" valueType="num">
                                      <p:cBhvr>
                                        <p:cTn id="63"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64"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65"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66"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ijdelijke aanduiding voor afbeelding 8" descr="Afbeelding met buiten, gebouw, water, oud&#10;&#10;Automatisch gegenereerde beschrijving">
            <a:extLst>
              <a:ext uri="{FF2B5EF4-FFF2-40B4-BE49-F238E27FC236}">
                <a16:creationId xmlns:a16="http://schemas.microsoft.com/office/drawing/2014/main" xmlns="" id="{C5FEC932-CDD5-4B4B-AC13-B18184572883}"/>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875" r="1415" b="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1" name="Afbeelding 10" descr="Afbeelding met circuit&#10;&#10;Automatisch gegenereerde beschrijving">
            <a:extLst>
              <a:ext uri="{FF2B5EF4-FFF2-40B4-BE49-F238E27FC236}">
                <a16:creationId xmlns:a16="http://schemas.microsoft.com/office/drawing/2014/main" xmlns="" id="{CC5D0AF1-2FD0-40E4-A8CE-64D1DFBD3FDF}"/>
              </a:ext>
            </a:extLst>
          </p:cNvPr>
          <p:cNvPicPr>
            <a:picLocks noChangeAspect="1"/>
          </p:cNvPicPr>
          <p:nvPr/>
        </p:nvPicPr>
        <p:blipFill rotWithShape="1">
          <a:blip r:embed="rId3">
            <a:extLst>
              <a:ext uri="{28A0092B-C50C-407E-A947-70E740481C1C}">
                <a14:useLocalDpi xmlns:a14="http://schemas.microsoft.com/office/drawing/2010/main" val="0"/>
              </a:ext>
            </a:extLst>
          </a:blip>
          <a:srcRect r="2" b="5716"/>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16" name="Afbeelding 15" descr="Afbeelding met gras, buiten, plant, groen&#10;&#10;Automatisch gegenereerde beschrijving">
            <a:extLst>
              <a:ext uri="{FF2B5EF4-FFF2-40B4-BE49-F238E27FC236}">
                <a16:creationId xmlns:a16="http://schemas.microsoft.com/office/drawing/2014/main" xmlns="" id="{EA258A00-EB6D-47BA-A7BA-3621912819ED}"/>
              </a:ext>
            </a:extLst>
          </p:cNvPr>
          <p:cNvPicPr>
            <a:picLocks noChangeAspect="1"/>
          </p:cNvPicPr>
          <p:nvPr/>
        </p:nvPicPr>
        <p:blipFill rotWithShape="1">
          <a:blip r:embed="rId4">
            <a:extLst>
              <a:ext uri="{28A0092B-C50C-407E-A947-70E740481C1C}">
                <a14:useLocalDpi xmlns:a14="http://schemas.microsoft.com/office/drawing/2010/main" val="0"/>
              </a:ext>
            </a:extLst>
          </a:blip>
          <a:srcRect l="3346"/>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75" name="Freeform: Shape 74">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en-US" sz="2400" b="1" kern="1200" dirty="0" err="1">
                <a:solidFill>
                  <a:schemeClr val="tx1"/>
                </a:solidFill>
                <a:latin typeface="+mj-lt"/>
                <a:ea typeface="+mj-ea"/>
                <a:cs typeface="+mj-cs"/>
              </a:rPr>
              <a:t>Bezienswaardigheid</a:t>
            </a:r>
            <a:r>
              <a:rPr lang="en-US" sz="2400" b="1" kern="1200" dirty="0">
                <a:solidFill>
                  <a:schemeClr val="tx1"/>
                </a:solidFill>
                <a:latin typeface="+mj-lt"/>
                <a:ea typeface="+mj-ea"/>
                <a:cs typeface="+mj-cs"/>
              </a:rPr>
              <a:t> 3: het </a:t>
            </a:r>
            <a:r>
              <a:rPr lang="en-US" sz="2400" b="1" kern="1200" dirty="0" err="1">
                <a:solidFill>
                  <a:schemeClr val="tx1"/>
                </a:solidFill>
                <a:latin typeface="+mj-lt"/>
                <a:ea typeface="+mj-ea"/>
                <a:cs typeface="+mj-cs"/>
              </a:rPr>
              <a:t>kasteel</a:t>
            </a:r>
            <a:r>
              <a:rPr lang="en-US" sz="2400" b="1" kern="1200" dirty="0">
                <a:solidFill>
                  <a:schemeClr val="tx1"/>
                </a:solidFill>
                <a:latin typeface="+mj-lt"/>
                <a:ea typeface="+mj-ea"/>
                <a:cs typeface="+mj-cs"/>
              </a:rPr>
              <a:t> van </a:t>
            </a:r>
            <a:r>
              <a:rPr lang="en-US" sz="2400" b="1" kern="1200" dirty="0" err="1">
                <a:solidFill>
                  <a:schemeClr val="tx1"/>
                </a:solidFill>
                <a:latin typeface="+mj-lt"/>
                <a:ea typeface="+mj-ea"/>
                <a:cs typeface="+mj-cs"/>
              </a:rPr>
              <a:t>Belœil</a:t>
            </a:r>
            <a:endParaRPr lang="en-US" sz="2400" b="1" kern="1200" dirty="0">
              <a:solidFill>
                <a:schemeClr val="tx1"/>
              </a:solidFill>
              <a:latin typeface="+mj-lt"/>
              <a:ea typeface="+mj-ea"/>
              <a:cs typeface="+mj-cs"/>
            </a:endParaRPr>
          </a:p>
        </p:txBody>
      </p:sp>
      <p:sp>
        <p:nvSpPr>
          <p:cNvPr id="79" name="Rectangle 78">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448056" y="2249424"/>
            <a:ext cx="2807208" cy="3922776"/>
          </a:xfrm>
        </p:spPr>
        <p:txBody>
          <a:bodyPr vert="horz" lIns="91440" tIns="45720" rIns="91440" bIns="45720" rtlCol="0">
            <a:normAutofit/>
          </a:bodyPr>
          <a:lstStyle/>
          <a:p>
            <a:pPr indent="-228600">
              <a:buFont typeface="Arial" panose="020B0604020202020204" pitchFamily="34" charset="0"/>
              <a:buChar char="•"/>
            </a:pPr>
            <a:r>
              <a:rPr lang="nl-BE" dirty="0"/>
              <a:t>Het kasteel dateert uit de late middeleeuwen en is opgebouwd rondom een centrale </a:t>
            </a:r>
            <a:r>
              <a:rPr lang="nl-BE" dirty="0" err="1"/>
              <a:t>erekoer</a:t>
            </a:r>
            <a:r>
              <a:rPr lang="nl-BE" dirty="0"/>
              <a:t>.</a:t>
            </a:r>
          </a:p>
          <a:p>
            <a:pPr indent="-228600">
              <a:buFont typeface="Arial" panose="020B0604020202020204" pitchFamily="34" charset="0"/>
              <a:buChar char="•"/>
            </a:pPr>
            <a:r>
              <a:rPr lang="nl-BE" dirty="0"/>
              <a:t>De familie de </a:t>
            </a:r>
            <a:r>
              <a:rPr lang="nl-BE" dirty="0" err="1"/>
              <a:t>Ligne</a:t>
            </a:r>
            <a:r>
              <a:rPr lang="nl-BE" dirty="0"/>
              <a:t> besliste om de salons open te stellen voor het publiek en met de inkomsten wordt het kasteel onderhouden en beheerd. Het kasteel wordt ter beschikking gesteld voor klassieke concerten of andere culturele evenementen.</a:t>
            </a:r>
          </a:p>
          <a:p>
            <a:pPr indent="-228600">
              <a:buFont typeface="Arial" panose="020B0604020202020204" pitchFamily="34" charset="0"/>
              <a:buChar char="•"/>
            </a:pPr>
            <a:r>
              <a:rPr lang="nl-BE" dirty="0">
                <a:hlinkClick r:id="rId5"/>
              </a:rPr>
              <a:t>http://www.chateaudebeloeil.com/nl/kasteel-van-beloeil-het-belgische-versailles</a:t>
            </a:r>
            <a:endParaRPr lang="nl-BE" dirty="0"/>
          </a:p>
          <a:p>
            <a:pPr indent="-228600">
              <a:buFont typeface="Arial" panose="020B0604020202020204" pitchFamily="34" charset="0"/>
              <a:buChar char="•"/>
            </a:pPr>
            <a:endParaRPr lang="nl-BE" dirty="0"/>
          </a:p>
        </p:txBody>
      </p:sp>
      <p:pic>
        <p:nvPicPr>
          <p:cNvPr id="14" name="Afbeelding 13" descr="Afbeelding met vloer, binnen, levend, kamer&#10;&#10;Automatisch gegenereerde beschrijving">
            <a:extLst>
              <a:ext uri="{FF2B5EF4-FFF2-40B4-BE49-F238E27FC236}">
                <a16:creationId xmlns:a16="http://schemas.microsoft.com/office/drawing/2014/main" xmlns="" id="{E5C69F3B-902F-46A7-9088-B9710F99DE13}"/>
              </a:ext>
            </a:extLst>
          </p:cNvPr>
          <p:cNvPicPr>
            <a:picLocks noChangeAspect="1"/>
          </p:cNvPicPr>
          <p:nvPr/>
        </p:nvPicPr>
        <p:blipFill rotWithShape="1">
          <a:blip r:embed="rId6">
            <a:extLst>
              <a:ext uri="{28A0092B-C50C-407E-A947-70E740481C1C}">
                <a14:useLocalDpi xmlns:a14="http://schemas.microsoft.com/office/drawing/2010/main" val="0"/>
              </a:ext>
            </a:extLst>
          </a:blip>
          <a:srcRect t="28233" r="-1" b="24341"/>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393993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fltVal val="0"/>
                                          </p:val>
                                        </p:tav>
                                        <p:tav tm="100000">
                                          <p:val>
                                            <p:strVal val="#ppt_w"/>
                                          </p:val>
                                        </p:tav>
                                      </p:tavLst>
                                    </p:anim>
                                    <p:anim calcmode="lin" valueType="num">
                                      <p:cBhvr>
                                        <p:cTn id="16" dur="1000" fill="hold"/>
                                        <p:tgtEl>
                                          <p:spTgt spid="14"/>
                                        </p:tgtEl>
                                        <p:attrNameLst>
                                          <p:attrName>ppt_h</p:attrName>
                                        </p:attrNameLst>
                                      </p:cBhvr>
                                      <p:tavLst>
                                        <p:tav tm="0">
                                          <p:val>
                                            <p:fltVal val="0"/>
                                          </p:val>
                                        </p:tav>
                                        <p:tav tm="100000">
                                          <p:val>
                                            <p:strVal val="#ppt_h"/>
                                          </p:val>
                                        </p:tav>
                                      </p:tavLst>
                                    </p:anim>
                                    <p:anim calcmode="lin" valueType="num">
                                      <p:cBhvr>
                                        <p:cTn id="17" dur="1000" fill="hold"/>
                                        <p:tgtEl>
                                          <p:spTgt spid="14"/>
                                        </p:tgtEl>
                                        <p:attrNameLst>
                                          <p:attrName>style.rotation</p:attrName>
                                        </p:attrNameLst>
                                      </p:cBhvr>
                                      <p:tavLst>
                                        <p:tav tm="0">
                                          <p:val>
                                            <p:fltVal val="90"/>
                                          </p:val>
                                        </p:tav>
                                        <p:tav tm="100000">
                                          <p:val>
                                            <p:fltVal val="0"/>
                                          </p:val>
                                        </p:tav>
                                      </p:tavLst>
                                    </p:anim>
                                    <p:animEffect transition="in" filter="fade">
                                      <p:cBhvr>
                                        <p:cTn id="18" dur="1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000" fill="hold"/>
                                        <p:tgtEl>
                                          <p:spTgt spid="16"/>
                                        </p:tgtEl>
                                        <p:attrNameLst>
                                          <p:attrName>ppt_w</p:attrName>
                                        </p:attrNameLst>
                                      </p:cBhvr>
                                      <p:tavLst>
                                        <p:tav tm="0">
                                          <p:val>
                                            <p:fltVal val="0"/>
                                          </p:val>
                                        </p:tav>
                                        <p:tav tm="100000">
                                          <p:val>
                                            <p:strVal val="#ppt_w"/>
                                          </p:val>
                                        </p:tav>
                                      </p:tavLst>
                                    </p:anim>
                                    <p:anim calcmode="lin" valueType="num">
                                      <p:cBhvr>
                                        <p:cTn id="24" dur="1000" fill="hold"/>
                                        <p:tgtEl>
                                          <p:spTgt spid="16"/>
                                        </p:tgtEl>
                                        <p:attrNameLst>
                                          <p:attrName>ppt_h</p:attrName>
                                        </p:attrNameLst>
                                      </p:cBhvr>
                                      <p:tavLst>
                                        <p:tav tm="0">
                                          <p:val>
                                            <p:fltVal val="0"/>
                                          </p:val>
                                        </p:tav>
                                        <p:tav tm="100000">
                                          <p:val>
                                            <p:strVal val="#ppt_h"/>
                                          </p:val>
                                        </p:tav>
                                      </p:tavLst>
                                    </p:anim>
                                    <p:anim calcmode="lin" valueType="num">
                                      <p:cBhvr>
                                        <p:cTn id="25" dur="1000" fill="hold"/>
                                        <p:tgtEl>
                                          <p:spTgt spid="16"/>
                                        </p:tgtEl>
                                        <p:attrNameLst>
                                          <p:attrName>style.rotation</p:attrName>
                                        </p:attrNameLst>
                                      </p:cBhvr>
                                      <p:tavLst>
                                        <p:tav tm="0">
                                          <p:val>
                                            <p:fltVal val="90"/>
                                          </p:val>
                                        </p:tav>
                                        <p:tav tm="100000">
                                          <p:val>
                                            <p:fltVal val="0"/>
                                          </p:val>
                                        </p:tav>
                                      </p:tavLst>
                                    </p:anim>
                                    <p:animEffect transition="in" filter="fade">
                                      <p:cBhvr>
                                        <p:cTn id="26" dur="10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1000" fill="hold"/>
                                        <p:tgtEl>
                                          <p:spTgt spid="11"/>
                                        </p:tgtEl>
                                        <p:attrNameLst>
                                          <p:attrName>ppt_w</p:attrName>
                                        </p:attrNameLst>
                                      </p:cBhvr>
                                      <p:tavLst>
                                        <p:tav tm="0">
                                          <p:val>
                                            <p:fltVal val="0"/>
                                          </p:val>
                                        </p:tav>
                                        <p:tav tm="100000">
                                          <p:val>
                                            <p:strVal val="#ppt_w"/>
                                          </p:val>
                                        </p:tav>
                                      </p:tavLst>
                                    </p:anim>
                                    <p:anim calcmode="lin" valueType="num">
                                      <p:cBhvr>
                                        <p:cTn id="32" dur="1000" fill="hold"/>
                                        <p:tgtEl>
                                          <p:spTgt spid="11"/>
                                        </p:tgtEl>
                                        <p:attrNameLst>
                                          <p:attrName>ppt_h</p:attrName>
                                        </p:attrNameLst>
                                      </p:cBhvr>
                                      <p:tavLst>
                                        <p:tav tm="0">
                                          <p:val>
                                            <p:fltVal val="0"/>
                                          </p:val>
                                        </p:tav>
                                        <p:tav tm="100000">
                                          <p:val>
                                            <p:strVal val="#ppt_h"/>
                                          </p:val>
                                        </p:tav>
                                      </p:tavLst>
                                    </p:anim>
                                    <p:anim calcmode="lin" valueType="num">
                                      <p:cBhvr>
                                        <p:cTn id="33" dur="1000" fill="hold"/>
                                        <p:tgtEl>
                                          <p:spTgt spid="11"/>
                                        </p:tgtEl>
                                        <p:attrNameLst>
                                          <p:attrName>style.rotation</p:attrName>
                                        </p:attrNameLst>
                                      </p:cBhvr>
                                      <p:tavLst>
                                        <p:tav tm="0">
                                          <p:val>
                                            <p:fltVal val="90"/>
                                          </p:val>
                                        </p:tav>
                                        <p:tav tm="100000">
                                          <p:val>
                                            <p:fltVal val="0"/>
                                          </p:val>
                                        </p:tav>
                                      </p:tavLst>
                                    </p:anim>
                                    <p:animEffect transition="in" filter="fade">
                                      <p:cBhvr>
                                        <p:cTn id="34" dur="1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 calcmode="lin" valueType="num">
                                      <p:cBhvr>
                                        <p:cTn id="4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50" dur="1000"/>
                                        <p:tgtEl>
                                          <p:spTgt spid="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 calcmode="lin" valueType="num">
                                      <p:cBhvr>
                                        <p:cTn id="55"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6"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57"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8"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Freeform: Shape 74">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hu-HU" sz="2400" b="1" dirty="0"/>
              <a:t>Streekgerecht </a:t>
            </a:r>
            <a:br>
              <a:rPr lang="hu-HU" sz="2400" b="1" dirty="0"/>
            </a:br>
            <a:r>
              <a:rPr lang="hu-HU" sz="2400" b="1" dirty="0"/>
              <a:t>1 van Henegouwen</a:t>
            </a:r>
            <a:endParaRPr lang="en-US" sz="2400" b="1" kern="1200" dirty="0">
              <a:solidFill>
                <a:schemeClr val="tx1"/>
              </a:solidFill>
              <a:latin typeface="+mj-lt"/>
              <a:ea typeface="+mj-ea"/>
              <a:cs typeface="+mj-cs"/>
            </a:endParaRPr>
          </a:p>
        </p:txBody>
      </p:sp>
      <p:sp>
        <p:nvSpPr>
          <p:cNvPr id="79" name="Rectangle 78">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448055" y="2258568"/>
            <a:ext cx="3497760" cy="3922776"/>
          </a:xfrm>
        </p:spPr>
        <p:txBody>
          <a:bodyPr vert="horz" lIns="91440" tIns="45720" rIns="91440" bIns="45720" rtlCol="0">
            <a:noAutofit/>
          </a:bodyPr>
          <a:lstStyle/>
          <a:p>
            <a:pPr indent="-228600">
              <a:buFont typeface="Arial" panose="020B0604020202020204" pitchFamily="34" charset="0"/>
              <a:buChar char="•"/>
            </a:pPr>
            <a:r>
              <a:rPr lang="hu-HU" sz="2000" dirty="0"/>
              <a:t>Het is een varkenshaasje met mosterd en aardappelpuree en een lekker sausje.</a:t>
            </a:r>
          </a:p>
          <a:p>
            <a:pPr indent="-228600">
              <a:buFont typeface="Arial" panose="020B0604020202020204" pitchFamily="34" charset="0"/>
              <a:buChar char="•"/>
            </a:pPr>
            <a:r>
              <a:rPr lang="nl-NL" sz="2000" dirty="0"/>
              <a:t>Côte de porc al berdouille, letterlijk varkenskotelet  in modder, is een van de specialiteiten uit Mons  (Bergen).  </a:t>
            </a:r>
          </a:p>
          <a:p>
            <a:pPr indent="-228600">
              <a:buFont typeface="Arial" panose="020B0604020202020204" pitchFamily="34" charset="0"/>
              <a:buChar char="•"/>
            </a:pPr>
            <a:r>
              <a:rPr lang="hu-HU" sz="2000" dirty="0"/>
              <a:t>Meer </a:t>
            </a:r>
            <a:r>
              <a:rPr lang="nl-NL" sz="2000" dirty="0"/>
              <a:t>info: </a:t>
            </a:r>
            <a:r>
              <a:rPr lang="nl-NL" sz="2000" dirty="0">
                <a:hlinkClick r:id="rId2"/>
              </a:rPr>
              <a:t>http://www.mons.be/decouvrir/mons/gastronomie/vi andes/cotes-a-lberdouille</a:t>
            </a:r>
            <a:endParaRPr lang="hu-HU" sz="2000" dirty="0"/>
          </a:p>
          <a:p>
            <a:r>
              <a:rPr lang="hu-HU" sz="4000" dirty="0"/>
              <a:t> </a:t>
            </a:r>
            <a:endParaRPr lang="nl-BE" sz="4000" dirty="0"/>
          </a:p>
        </p:txBody>
      </p:sp>
      <p:sp>
        <p:nvSpPr>
          <p:cNvPr id="5" name="TextBox 4"/>
          <p:cNvSpPr txBox="1"/>
          <p:nvPr/>
        </p:nvSpPr>
        <p:spPr>
          <a:xfrm>
            <a:off x="4584880" y="1996225"/>
            <a:ext cx="6284890" cy="707886"/>
          </a:xfrm>
          <a:prstGeom prst="rect">
            <a:avLst/>
          </a:prstGeom>
          <a:noFill/>
        </p:spPr>
        <p:txBody>
          <a:bodyPr wrap="square" rtlCol="0">
            <a:spAutoFit/>
          </a:bodyPr>
          <a:lstStyle/>
          <a:p>
            <a:r>
              <a:rPr lang="hu-HU" sz="4000" dirty="0"/>
              <a:t>Varkenshaasje al’ berdouille</a:t>
            </a:r>
            <a:endParaRPr lang="en-US" sz="4000" dirty="0"/>
          </a:p>
        </p:txBody>
      </p:sp>
      <p:pic>
        <p:nvPicPr>
          <p:cNvPr id="1026" name="Picture 2" descr="O.K. recept get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730" y="2799858"/>
            <a:ext cx="5217061" cy="36266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447764" y="824959"/>
            <a:ext cx="5950039" cy="1015663"/>
          </a:xfrm>
          <a:prstGeom prst="rect">
            <a:avLst/>
          </a:prstGeom>
          <a:noFill/>
        </p:spPr>
        <p:txBody>
          <a:bodyPr wrap="square" rtlCol="0">
            <a:spAutoFit/>
          </a:bodyPr>
          <a:lstStyle/>
          <a:p>
            <a:r>
              <a:rPr lang="hu-HU" sz="6000" dirty="0"/>
              <a:t>Lunch</a:t>
            </a:r>
            <a:endParaRPr lang="en-US" sz="6000" dirty="0"/>
          </a:p>
        </p:txBody>
      </p:sp>
    </p:spTree>
    <p:extLst>
      <p:ext uri="{BB962C8B-B14F-4D97-AF65-F5344CB8AC3E}">
        <p14:creationId xmlns:p14="http://schemas.microsoft.com/office/powerpoint/2010/main" val="251548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heel(1)">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4">
                                            <p:txEl>
                                              <p:pRg st="0" end="0"/>
                                            </p:txEl>
                                          </p:spTgt>
                                        </p:tgtEl>
                                      </p:cBhvr>
                                    </p:animEffect>
                                  </p:childTnLst>
                                </p:cTn>
                              </p:par>
                              <p:par>
                                <p:cTn id="26" presetID="31" presetClass="entr" presetSubtype="0" fill="hold" nodeType="with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p:cTn id="28"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4">
                                            <p:txEl>
                                              <p:pRg st="1" end="1"/>
                                            </p:txEl>
                                          </p:spTgt>
                                        </p:tgtEl>
                                      </p:cBhvr>
                                    </p:animEffect>
                                  </p:childTnLst>
                                </p:cTn>
                              </p:par>
                              <p:par>
                                <p:cTn id="32" presetID="31" presetClass="entr" presetSubtype="0"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p:cTn id="34"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5"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36"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37" dur="1000"/>
                                        <p:tgtEl>
                                          <p:spTgt spid="4">
                                            <p:txEl>
                                              <p:pRg st="2" end="2"/>
                                            </p:txEl>
                                          </p:spTgt>
                                        </p:tgtEl>
                                      </p:cBhvr>
                                    </p:animEffect>
                                  </p:childTnLst>
                                </p:cTn>
                              </p:par>
                              <p:par>
                                <p:cTn id="38" presetID="31" presetClass="entr" presetSubtype="0" fill="hold" nodeType="with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 calcmode="lin" valueType="num">
                                      <p:cBhvr>
                                        <p:cTn id="40"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41"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42"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43"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Freeform: Shape 74">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hu-HU" sz="2400" b="1" dirty="0"/>
              <a:t>Streekgerecht </a:t>
            </a:r>
            <a:br>
              <a:rPr lang="hu-HU" sz="2400" b="1" dirty="0"/>
            </a:br>
            <a:r>
              <a:rPr lang="hu-HU" sz="2400" b="1" dirty="0"/>
              <a:t>2 van Henegouwen</a:t>
            </a:r>
            <a:endParaRPr lang="en-US" sz="2400" b="1" kern="1200" dirty="0">
              <a:solidFill>
                <a:schemeClr val="tx1"/>
              </a:solidFill>
              <a:latin typeface="+mj-lt"/>
              <a:ea typeface="+mj-ea"/>
              <a:cs typeface="+mj-cs"/>
            </a:endParaRPr>
          </a:p>
        </p:txBody>
      </p:sp>
      <p:sp>
        <p:nvSpPr>
          <p:cNvPr id="79" name="Rectangle 78">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4584880" y="1996225"/>
            <a:ext cx="6284890" cy="707886"/>
          </a:xfrm>
          <a:prstGeom prst="rect">
            <a:avLst/>
          </a:prstGeom>
          <a:noFill/>
        </p:spPr>
        <p:txBody>
          <a:bodyPr wrap="square" rtlCol="0">
            <a:spAutoFit/>
          </a:bodyPr>
          <a:lstStyle/>
          <a:p>
            <a:r>
              <a:rPr lang="en-US" sz="4000" dirty="0" err="1"/>
              <a:t>Gâteau</a:t>
            </a:r>
            <a:r>
              <a:rPr lang="en-US" sz="4000" dirty="0"/>
              <a:t> </a:t>
            </a:r>
            <a:r>
              <a:rPr lang="en-US" sz="4000" dirty="0" err="1"/>
              <a:t>Chimacien</a:t>
            </a:r>
            <a:endParaRPr lang="en-US" sz="4000" dirty="0"/>
          </a:p>
        </p:txBody>
      </p:sp>
      <p:sp>
        <p:nvSpPr>
          <p:cNvPr id="6" name="TextBox 5"/>
          <p:cNvSpPr txBox="1"/>
          <p:nvPr/>
        </p:nvSpPr>
        <p:spPr>
          <a:xfrm>
            <a:off x="5447764" y="824959"/>
            <a:ext cx="5950039" cy="1015663"/>
          </a:xfrm>
          <a:prstGeom prst="rect">
            <a:avLst/>
          </a:prstGeom>
          <a:noFill/>
        </p:spPr>
        <p:txBody>
          <a:bodyPr wrap="square" rtlCol="0">
            <a:spAutoFit/>
          </a:bodyPr>
          <a:lstStyle/>
          <a:p>
            <a:r>
              <a:rPr lang="hu-HU" sz="6000" dirty="0"/>
              <a:t>Zoet</a:t>
            </a:r>
            <a:endParaRPr lang="en-US" sz="6000" dirty="0"/>
          </a:p>
        </p:txBody>
      </p:sp>
      <p:pic>
        <p:nvPicPr>
          <p:cNvPr id="2050" name="Picture 2" descr="Foto: Chimaypromo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8150" y="2568970"/>
            <a:ext cx="5294113" cy="3801153"/>
          </a:xfrm>
          <a:prstGeom prst="rect">
            <a:avLst/>
          </a:prstGeom>
          <a:noFill/>
          <a:extLst>
            <a:ext uri="{909E8E84-426E-40DD-AFC4-6F175D3DCCD1}">
              <a14:hiddenFill xmlns:a14="http://schemas.microsoft.com/office/drawing/2010/main">
                <a:solidFill>
                  <a:srgbClr val="FFFFFF"/>
                </a:solidFill>
              </a14:hiddenFill>
            </a:ext>
          </a:extLst>
        </p:spPr>
      </p:pic>
      <p:sp>
        <p:nvSpPr>
          <p:cNvPr id="16"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128016" y="2133986"/>
            <a:ext cx="3861736" cy="2090284"/>
          </a:xfrm>
        </p:spPr>
        <p:txBody>
          <a:bodyPr vert="horz" lIns="91440" tIns="45720" rIns="91440" bIns="45720" rtlCol="0">
            <a:noAutofit/>
          </a:bodyPr>
          <a:lstStyle/>
          <a:p>
            <a:pPr indent="-228600">
              <a:buFont typeface="Arial" panose="020B0604020202020204" pitchFamily="34" charset="0"/>
              <a:buChar char="•"/>
            </a:pPr>
            <a:r>
              <a:rPr lang="nl-NL" sz="2000" dirty="0"/>
              <a:t>Dit cakegebak is een streekgerechtje uit Chimay. </a:t>
            </a:r>
            <a:endParaRPr lang="hu-HU" sz="2000" dirty="0"/>
          </a:p>
          <a:p>
            <a:pPr indent="-228600">
              <a:buFont typeface="Arial" panose="020B0604020202020204" pitchFamily="34" charset="0"/>
              <a:buChar char="•"/>
            </a:pPr>
            <a:r>
              <a:rPr lang="nl-NL" sz="2000" dirty="0"/>
              <a:t>Het</a:t>
            </a:r>
            <a:r>
              <a:rPr lang="hu-HU" sz="2000" dirty="0"/>
              <a:t> is een lichte taart.</a:t>
            </a:r>
            <a:r>
              <a:rPr lang="nl-NL" sz="2000" dirty="0"/>
              <a:t> </a:t>
            </a:r>
          </a:p>
          <a:p>
            <a:pPr indent="-228600">
              <a:buFont typeface="Arial" panose="020B0604020202020204" pitchFamily="34" charset="0"/>
              <a:buChar char="•"/>
            </a:pPr>
            <a:endParaRPr lang="nl-NL" sz="2000" dirty="0"/>
          </a:p>
          <a:p>
            <a:pPr indent="-228600">
              <a:buFont typeface="Arial" panose="020B0604020202020204" pitchFamily="34" charset="0"/>
              <a:buChar char="•"/>
            </a:pPr>
            <a:r>
              <a:rPr lang="nl-NL" sz="2000" dirty="0"/>
              <a:t>Meer info: </a:t>
            </a:r>
            <a:r>
              <a:rPr lang="nl-NL" sz="2000" dirty="0">
                <a:hlinkClick r:id="rId3"/>
              </a:rPr>
              <a:t>http://www.chimaypromotion.be/gastronomie_nl.html</a:t>
            </a:r>
            <a:r>
              <a:rPr lang="hu-HU" sz="2000" dirty="0"/>
              <a:t> </a:t>
            </a:r>
            <a:endParaRPr lang="nl-BE" sz="2000" dirty="0"/>
          </a:p>
          <a:p>
            <a:pPr indent="-228600">
              <a:buFont typeface="Arial" panose="020B0604020202020204" pitchFamily="34" charset="0"/>
              <a:buChar char="•"/>
            </a:pPr>
            <a:endParaRPr lang="nl-BE" sz="2000" dirty="0"/>
          </a:p>
        </p:txBody>
      </p:sp>
    </p:spTree>
    <p:extLst>
      <p:ext uri="{BB962C8B-B14F-4D97-AF65-F5344CB8AC3E}">
        <p14:creationId xmlns:p14="http://schemas.microsoft.com/office/powerpoint/2010/main" val="104452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heel(1)">
                                      <p:cBhvr>
                                        <p:cTn id="17" dur="20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 calcmode="lin" valueType="num">
                                      <p:cBhvr>
                                        <p:cTn id="22"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16">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16">
                                            <p:txEl>
                                              <p:pRg st="0" end="0"/>
                                            </p:txEl>
                                          </p:spTgt>
                                        </p:tgtEl>
                                      </p:cBhvr>
                                    </p:animEffect>
                                  </p:childTnLst>
                                </p:cTn>
                              </p:par>
                              <p:par>
                                <p:cTn id="26" presetID="31" presetClass="entr" presetSubtype="0" fill="hold" nodeType="withEffect">
                                  <p:stCondLst>
                                    <p:cond delay="0"/>
                                  </p:stCondLst>
                                  <p:childTnLst>
                                    <p:set>
                                      <p:cBhvr>
                                        <p:cTn id="27" dur="1" fill="hold">
                                          <p:stCondLst>
                                            <p:cond delay="0"/>
                                          </p:stCondLst>
                                        </p:cTn>
                                        <p:tgtEl>
                                          <p:spTgt spid="16">
                                            <p:txEl>
                                              <p:pRg st="1" end="1"/>
                                            </p:txEl>
                                          </p:spTgt>
                                        </p:tgtEl>
                                        <p:attrNameLst>
                                          <p:attrName>style.visibility</p:attrName>
                                        </p:attrNameLst>
                                      </p:cBhvr>
                                      <p:to>
                                        <p:strVal val="visible"/>
                                      </p:to>
                                    </p:set>
                                    <p:anim calcmode="lin" valueType="num">
                                      <p:cBhvr>
                                        <p:cTn id="28" dur="10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16">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16">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16">
                                            <p:txEl>
                                              <p:pRg st="1" end="1"/>
                                            </p:txEl>
                                          </p:spTgt>
                                        </p:tgtEl>
                                      </p:cBhvr>
                                    </p:animEffect>
                                  </p:childTnLst>
                                </p:cTn>
                              </p:par>
                              <p:par>
                                <p:cTn id="32" presetID="31" presetClass="entr" presetSubtype="0" fill="hold" nodeType="withEffect">
                                  <p:stCondLst>
                                    <p:cond delay="0"/>
                                  </p:stCondLst>
                                  <p:childTnLst>
                                    <p:set>
                                      <p:cBhvr>
                                        <p:cTn id="33" dur="1" fill="hold">
                                          <p:stCondLst>
                                            <p:cond delay="0"/>
                                          </p:stCondLst>
                                        </p:cTn>
                                        <p:tgtEl>
                                          <p:spTgt spid="16">
                                            <p:txEl>
                                              <p:pRg st="3" end="3"/>
                                            </p:txEl>
                                          </p:spTgt>
                                        </p:tgtEl>
                                        <p:attrNameLst>
                                          <p:attrName>style.visibility</p:attrName>
                                        </p:attrNameLst>
                                      </p:cBhvr>
                                      <p:to>
                                        <p:strVal val="visible"/>
                                      </p:to>
                                    </p:set>
                                    <p:anim calcmode="lin" valueType="num">
                                      <p:cBhvr>
                                        <p:cTn id="34" dur="10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35" dur="1000" fill="hold"/>
                                        <p:tgtEl>
                                          <p:spTgt spid="16">
                                            <p:txEl>
                                              <p:pRg st="3" end="3"/>
                                            </p:txEl>
                                          </p:spTgt>
                                        </p:tgtEl>
                                        <p:attrNameLst>
                                          <p:attrName>ppt_h</p:attrName>
                                        </p:attrNameLst>
                                      </p:cBhvr>
                                      <p:tavLst>
                                        <p:tav tm="0">
                                          <p:val>
                                            <p:fltVal val="0"/>
                                          </p:val>
                                        </p:tav>
                                        <p:tav tm="100000">
                                          <p:val>
                                            <p:strVal val="#ppt_h"/>
                                          </p:val>
                                        </p:tav>
                                      </p:tavLst>
                                    </p:anim>
                                    <p:anim calcmode="lin" valueType="num">
                                      <p:cBhvr>
                                        <p:cTn id="36" dur="1000" fill="hold"/>
                                        <p:tgtEl>
                                          <p:spTgt spid="16">
                                            <p:txEl>
                                              <p:pRg st="3" end="3"/>
                                            </p:txEl>
                                          </p:spTgt>
                                        </p:tgtEl>
                                        <p:attrNameLst>
                                          <p:attrName>style.rotation</p:attrName>
                                        </p:attrNameLst>
                                      </p:cBhvr>
                                      <p:tavLst>
                                        <p:tav tm="0">
                                          <p:val>
                                            <p:fltVal val="90"/>
                                          </p:val>
                                        </p:tav>
                                        <p:tav tm="100000">
                                          <p:val>
                                            <p:fltVal val="0"/>
                                          </p:val>
                                        </p:tav>
                                      </p:tavLst>
                                    </p:anim>
                                    <p:animEffect transition="in" filter="fade">
                                      <p:cBhvr>
                                        <p:cTn id="37" dur="10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Freeform: Shape 74">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hu-HU" sz="2400" b="1" dirty="0"/>
              <a:t>Streekgerecht </a:t>
            </a:r>
            <a:br>
              <a:rPr lang="hu-HU" sz="2400" b="1" dirty="0"/>
            </a:br>
            <a:r>
              <a:rPr lang="hu-HU" sz="2400" b="1" dirty="0"/>
              <a:t>3 van Henegouwen</a:t>
            </a:r>
            <a:endParaRPr lang="en-US" sz="2400" b="1" kern="1200" dirty="0">
              <a:solidFill>
                <a:schemeClr val="tx1"/>
              </a:solidFill>
              <a:latin typeface="+mj-lt"/>
              <a:ea typeface="+mj-ea"/>
              <a:cs typeface="+mj-cs"/>
            </a:endParaRPr>
          </a:p>
        </p:txBody>
      </p:sp>
      <p:sp>
        <p:nvSpPr>
          <p:cNvPr id="79" name="Rectangle 78">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4584880" y="1996225"/>
            <a:ext cx="6284890" cy="707886"/>
          </a:xfrm>
          <a:prstGeom prst="rect">
            <a:avLst/>
          </a:prstGeom>
          <a:noFill/>
        </p:spPr>
        <p:txBody>
          <a:bodyPr wrap="square" rtlCol="0">
            <a:spAutoFit/>
          </a:bodyPr>
          <a:lstStyle/>
          <a:p>
            <a:r>
              <a:rPr lang="hu-HU" sz="4000" dirty="0"/>
              <a:t>Chimay trappistenkaas </a:t>
            </a:r>
            <a:endParaRPr lang="en-US" sz="4000" dirty="0"/>
          </a:p>
        </p:txBody>
      </p:sp>
      <p:sp>
        <p:nvSpPr>
          <p:cNvPr id="6" name="TextBox 5"/>
          <p:cNvSpPr txBox="1"/>
          <p:nvPr/>
        </p:nvSpPr>
        <p:spPr>
          <a:xfrm>
            <a:off x="5447764" y="824959"/>
            <a:ext cx="5950039" cy="1015663"/>
          </a:xfrm>
          <a:prstGeom prst="rect">
            <a:avLst/>
          </a:prstGeom>
          <a:noFill/>
        </p:spPr>
        <p:txBody>
          <a:bodyPr wrap="square" rtlCol="0">
            <a:spAutoFit/>
          </a:bodyPr>
          <a:lstStyle/>
          <a:p>
            <a:r>
              <a:rPr lang="hu-HU" sz="6000" dirty="0"/>
              <a:t>Hartig</a:t>
            </a:r>
            <a:endParaRPr lang="en-US" sz="6000" dirty="0"/>
          </a:p>
        </p:txBody>
      </p:sp>
      <p:sp>
        <p:nvSpPr>
          <p:cNvPr id="16"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128016" y="2222211"/>
            <a:ext cx="3861736" cy="2980854"/>
          </a:xfrm>
        </p:spPr>
        <p:txBody>
          <a:bodyPr vert="horz" lIns="91440" tIns="45720" rIns="91440" bIns="45720" rtlCol="0">
            <a:noAutofit/>
          </a:bodyPr>
          <a:lstStyle/>
          <a:p>
            <a:pPr indent="-228600">
              <a:buFont typeface="Arial" panose="020B0604020202020204" pitchFamily="34" charset="0"/>
              <a:buChar char="•"/>
            </a:pPr>
            <a:r>
              <a:rPr lang="hu-HU" sz="2000" dirty="0"/>
              <a:t>D</a:t>
            </a:r>
            <a:r>
              <a:rPr lang="nl-NL" sz="2000" dirty="0"/>
              <a:t>e Chimay-kazen zijn erkend als trappistenproducten.</a:t>
            </a:r>
            <a:r>
              <a:rPr lang="hu-HU" sz="2000" dirty="0"/>
              <a:t> </a:t>
            </a:r>
            <a:r>
              <a:rPr lang="nl-NL" sz="2000" dirty="0"/>
              <a:t>De trappisten zijn de leden van een kloosterorde</a:t>
            </a:r>
            <a:r>
              <a:rPr lang="hu-HU" sz="2000" dirty="0"/>
              <a:t>.</a:t>
            </a:r>
            <a:endParaRPr lang="nl-NL" sz="2000" dirty="0"/>
          </a:p>
          <a:p>
            <a:pPr indent="-228600">
              <a:buFont typeface="Arial" panose="020B0604020202020204" pitchFamily="34" charset="0"/>
              <a:buChar char="•"/>
            </a:pPr>
            <a:r>
              <a:rPr lang="nl-NL" sz="2000" dirty="0"/>
              <a:t>Net als het bier worden ze geproduceerd op basis van lokale producten.</a:t>
            </a:r>
          </a:p>
          <a:p>
            <a:pPr indent="-228600">
              <a:buFont typeface="Arial" panose="020B0604020202020204" pitchFamily="34" charset="0"/>
              <a:buChar char="•"/>
            </a:pPr>
            <a:r>
              <a:rPr lang="nl-NL" sz="2000" dirty="0"/>
              <a:t>De melk waaruit ze bestaan, komt van hoeves in een streek van 30 km rond de kaasmakerij.</a:t>
            </a:r>
          </a:p>
          <a:p>
            <a:pPr indent="-228600">
              <a:buFont typeface="Arial" panose="020B0604020202020204" pitchFamily="34" charset="0"/>
              <a:buChar char="•"/>
            </a:pPr>
            <a:endParaRPr lang="nl-BE" sz="2000" dirty="0"/>
          </a:p>
        </p:txBody>
      </p:sp>
      <p:pic>
        <p:nvPicPr>
          <p:cNvPr id="4098" name="Picture 2" descr="Képtalálat a következőre: Chimay trappistenka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0898" y="3038962"/>
            <a:ext cx="4207039" cy="3205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37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wheel(1)">
                                      <p:cBhvr>
                                        <p:cTn id="17" dur="20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 calcmode="lin" valueType="num">
                                      <p:cBhvr>
                                        <p:cTn id="22"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16">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16">
                                            <p:txEl>
                                              <p:pRg st="0" end="0"/>
                                            </p:txEl>
                                          </p:spTgt>
                                        </p:tgtEl>
                                      </p:cBhvr>
                                    </p:animEffect>
                                  </p:childTnLst>
                                </p:cTn>
                              </p:par>
                              <p:par>
                                <p:cTn id="26" presetID="31" presetClass="entr" presetSubtype="0" fill="hold" nodeType="withEffect">
                                  <p:stCondLst>
                                    <p:cond delay="0"/>
                                  </p:stCondLst>
                                  <p:childTnLst>
                                    <p:set>
                                      <p:cBhvr>
                                        <p:cTn id="27" dur="1" fill="hold">
                                          <p:stCondLst>
                                            <p:cond delay="0"/>
                                          </p:stCondLst>
                                        </p:cTn>
                                        <p:tgtEl>
                                          <p:spTgt spid="16">
                                            <p:txEl>
                                              <p:pRg st="1" end="1"/>
                                            </p:txEl>
                                          </p:spTgt>
                                        </p:tgtEl>
                                        <p:attrNameLst>
                                          <p:attrName>style.visibility</p:attrName>
                                        </p:attrNameLst>
                                      </p:cBhvr>
                                      <p:to>
                                        <p:strVal val="visible"/>
                                      </p:to>
                                    </p:set>
                                    <p:anim calcmode="lin" valueType="num">
                                      <p:cBhvr>
                                        <p:cTn id="28" dur="10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16">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16">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16">
                                            <p:txEl>
                                              <p:pRg st="1" end="1"/>
                                            </p:txEl>
                                          </p:spTgt>
                                        </p:tgtEl>
                                      </p:cBhvr>
                                    </p:animEffect>
                                  </p:childTnLst>
                                </p:cTn>
                              </p:par>
                              <p:par>
                                <p:cTn id="32" presetID="31" presetClass="entr" presetSubtype="0" fill="hold" nodeType="withEffect">
                                  <p:stCondLst>
                                    <p:cond delay="0"/>
                                  </p:stCondLst>
                                  <p:childTnLst>
                                    <p:set>
                                      <p:cBhvr>
                                        <p:cTn id="33" dur="1" fill="hold">
                                          <p:stCondLst>
                                            <p:cond delay="0"/>
                                          </p:stCondLst>
                                        </p:cTn>
                                        <p:tgtEl>
                                          <p:spTgt spid="16">
                                            <p:txEl>
                                              <p:pRg st="2" end="2"/>
                                            </p:txEl>
                                          </p:spTgt>
                                        </p:tgtEl>
                                        <p:attrNameLst>
                                          <p:attrName>style.visibility</p:attrName>
                                        </p:attrNameLst>
                                      </p:cBhvr>
                                      <p:to>
                                        <p:strVal val="visible"/>
                                      </p:to>
                                    </p:set>
                                    <p:anim calcmode="lin" valueType="num">
                                      <p:cBhvr>
                                        <p:cTn id="34" dur="10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35" dur="1000" fill="hold"/>
                                        <p:tgtEl>
                                          <p:spTgt spid="16">
                                            <p:txEl>
                                              <p:pRg st="2" end="2"/>
                                            </p:txEl>
                                          </p:spTgt>
                                        </p:tgtEl>
                                        <p:attrNameLst>
                                          <p:attrName>ppt_h</p:attrName>
                                        </p:attrNameLst>
                                      </p:cBhvr>
                                      <p:tavLst>
                                        <p:tav tm="0">
                                          <p:val>
                                            <p:fltVal val="0"/>
                                          </p:val>
                                        </p:tav>
                                        <p:tav tm="100000">
                                          <p:val>
                                            <p:strVal val="#ppt_h"/>
                                          </p:val>
                                        </p:tav>
                                      </p:tavLst>
                                    </p:anim>
                                    <p:anim calcmode="lin" valueType="num">
                                      <p:cBhvr>
                                        <p:cTn id="36" dur="1000" fill="hold"/>
                                        <p:tgtEl>
                                          <p:spTgt spid="16">
                                            <p:txEl>
                                              <p:pRg st="2" end="2"/>
                                            </p:txEl>
                                          </p:spTgt>
                                        </p:tgtEl>
                                        <p:attrNameLst>
                                          <p:attrName>style.rotation</p:attrName>
                                        </p:attrNameLst>
                                      </p:cBhvr>
                                      <p:tavLst>
                                        <p:tav tm="0">
                                          <p:val>
                                            <p:fltVal val="90"/>
                                          </p:val>
                                        </p:tav>
                                        <p:tav tm="100000">
                                          <p:val>
                                            <p:fltVal val="0"/>
                                          </p:val>
                                        </p:tav>
                                      </p:tavLst>
                                    </p:anim>
                                    <p:animEffect transition="in" filter="fade">
                                      <p:cBhvr>
                                        <p:cTn id="37" dur="10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Freeform: Shape 74">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Freeform: Shape 76">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hu-HU" sz="2400" b="1" dirty="0"/>
              <a:t>Streekgerecht </a:t>
            </a:r>
            <a:br>
              <a:rPr lang="hu-HU" sz="2400" b="1" dirty="0"/>
            </a:br>
            <a:r>
              <a:rPr lang="hu-HU" sz="2400" b="1" dirty="0"/>
              <a:t>4 van Henegouwen</a:t>
            </a:r>
            <a:endParaRPr lang="en-US" sz="2400" b="1" kern="1200" dirty="0">
              <a:solidFill>
                <a:schemeClr val="tx1"/>
              </a:solidFill>
              <a:latin typeface="+mj-lt"/>
              <a:ea typeface="+mj-ea"/>
              <a:cs typeface="+mj-cs"/>
            </a:endParaRPr>
          </a:p>
        </p:txBody>
      </p:sp>
      <p:sp>
        <p:nvSpPr>
          <p:cNvPr id="79" name="Rectangle 78">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4584880" y="1996225"/>
            <a:ext cx="6284890" cy="1938992"/>
          </a:xfrm>
          <a:prstGeom prst="rect">
            <a:avLst/>
          </a:prstGeom>
          <a:noFill/>
        </p:spPr>
        <p:txBody>
          <a:bodyPr wrap="square" rtlCol="0">
            <a:spAutoFit/>
          </a:bodyPr>
          <a:lstStyle/>
          <a:p>
            <a:r>
              <a:rPr lang="hu-HU" sz="4000" dirty="0"/>
              <a:t>Chimay bier / versgeperste fruitsap uit de streek voor de kinderen </a:t>
            </a:r>
            <a:endParaRPr lang="en-US" sz="4000" dirty="0"/>
          </a:p>
        </p:txBody>
      </p:sp>
      <p:sp>
        <p:nvSpPr>
          <p:cNvPr id="6" name="TextBox 5"/>
          <p:cNvSpPr txBox="1"/>
          <p:nvPr/>
        </p:nvSpPr>
        <p:spPr>
          <a:xfrm>
            <a:off x="5447764" y="824959"/>
            <a:ext cx="5950039" cy="1015663"/>
          </a:xfrm>
          <a:prstGeom prst="rect">
            <a:avLst/>
          </a:prstGeom>
          <a:noFill/>
        </p:spPr>
        <p:txBody>
          <a:bodyPr wrap="square" rtlCol="0">
            <a:spAutoFit/>
          </a:bodyPr>
          <a:lstStyle/>
          <a:p>
            <a:r>
              <a:rPr lang="hu-HU" sz="6000" dirty="0"/>
              <a:t>Drankje</a:t>
            </a:r>
            <a:endParaRPr lang="en-US" sz="6000" dirty="0"/>
          </a:p>
        </p:txBody>
      </p:sp>
      <p:sp>
        <p:nvSpPr>
          <p:cNvPr id="16"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128016" y="2222211"/>
            <a:ext cx="3861736" cy="4022116"/>
          </a:xfrm>
        </p:spPr>
        <p:txBody>
          <a:bodyPr vert="horz" lIns="91440" tIns="45720" rIns="91440" bIns="45720" rtlCol="0">
            <a:noAutofit/>
          </a:bodyPr>
          <a:lstStyle/>
          <a:p>
            <a:pPr indent="-228600">
              <a:buFont typeface="Arial" panose="020B0604020202020204" pitchFamily="34" charset="0"/>
              <a:buChar char="•"/>
            </a:pPr>
            <a:r>
              <a:rPr lang="hu-HU" sz="2000" dirty="0"/>
              <a:t>Verschillende soorten trappistenbier uit Chimay (rouge, triple, bleu,...)</a:t>
            </a:r>
          </a:p>
          <a:p>
            <a:pPr indent="-228600">
              <a:buFont typeface="Arial" panose="020B0604020202020204" pitchFamily="34" charset="0"/>
              <a:buChar char="•"/>
            </a:pPr>
            <a:r>
              <a:rPr lang="nl-NL" sz="2000" dirty="0"/>
              <a:t>Chimay is een authentiek trappistenbier:</a:t>
            </a:r>
            <a:r>
              <a:rPr lang="hu-HU" sz="2000" dirty="0"/>
              <a:t> d</a:t>
            </a:r>
            <a:r>
              <a:rPr lang="nl-NL" sz="2000" dirty="0"/>
              <a:t>at betekent dat het gebrouwen wordt binnen een trappistenklooster, onder toezicht en verantwoordelijkheid van de kloostergemeenschap</a:t>
            </a:r>
            <a:r>
              <a:rPr lang="hu-HU" sz="2000" dirty="0"/>
              <a:t> (monniken)</a:t>
            </a:r>
            <a:r>
              <a:rPr lang="nl-NL" sz="2000" dirty="0"/>
              <a:t>.</a:t>
            </a:r>
          </a:p>
          <a:p>
            <a:pPr indent="-228600">
              <a:buFont typeface="Arial" panose="020B0604020202020204" pitchFamily="34" charset="0"/>
              <a:buChar char="•"/>
            </a:pPr>
            <a:r>
              <a:rPr lang="nl-NL" sz="2000" dirty="0"/>
              <a:t>De inkomsten uit deze activiteit worden grotendeels </a:t>
            </a:r>
            <a:r>
              <a:rPr lang="hu-HU" sz="2000" dirty="0"/>
              <a:t>gebruikt  voor</a:t>
            </a:r>
            <a:r>
              <a:rPr lang="nl-NL" sz="2000" dirty="0"/>
              <a:t> de behoeften van de gemeenschap en </a:t>
            </a:r>
            <a:r>
              <a:rPr lang="hu-HU" sz="2000" dirty="0"/>
              <a:t>voor </a:t>
            </a:r>
            <a:r>
              <a:rPr lang="nl-NL" sz="2000" dirty="0"/>
              <a:t>sociale werken.</a:t>
            </a:r>
          </a:p>
          <a:p>
            <a:pPr indent="-228600">
              <a:buFont typeface="Arial" panose="020B0604020202020204" pitchFamily="34" charset="0"/>
              <a:buChar char="•"/>
            </a:pPr>
            <a:endParaRPr lang="nl-BE" sz="2000" dirty="0"/>
          </a:p>
        </p:txBody>
      </p:sp>
      <p:pic>
        <p:nvPicPr>
          <p:cNvPr id="5122" name="Picture 2" descr="Képtalálat a következőre: chimay b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975" y="4163224"/>
            <a:ext cx="4236702" cy="269477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0828" y="2965721"/>
            <a:ext cx="1157018" cy="3630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34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wheel(1)">
                                      <p:cBhvr>
                                        <p:cTn id="17" dur="20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125"/>
                                        </p:tgtEl>
                                        <p:attrNameLst>
                                          <p:attrName>style.visibility</p:attrName>
                                        </p:attrNameLst>
                                      </p:cBhvr>
                                      <p:to>
                                        <p:strVal val="visible"/>
                                      </p:to>
                                    </p:set>
                                    <p:animEffect transition="in" filter="wheel(1)">
                                      <p:cBhvr>
                                        <p:cTn id="22" dur="2000"/>
                                        <p:tgtEl>
                                          <p:spTgt spid="5125"/>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 calcmode="lin" valueType="num">
                                      <p:cBhvr>
                                        <p:cTn id="27"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29" dur="1000" fill="hold"/>
                                        <p:tgtEl>
                                          <p:spTgt spid="16">
                                            <p:txEl>
                                              <p:pRg st="0" end="0"/>
                                            </p:txEl>
                                          </p:spTgt>
                                        </p:tgtEl>
                                        <p:attrNameLst>
                                          <p:attrName>style.rotation</p:attrName>
                                        </p:attrNameLst>
                                      </p:cBhvr>
                                      <p:tavLst>
                                        <p:tav tm="0">
                                          <p:val>
                                            <p:fltVal val="90"/>
                                          </p:val>
                                        </p:tav>
                                        <p:tav tm="100000">
                                          <p:val>
                                            <p:fltVal val="0"/>
                                          </p:val>
                                        </p:tav>
                                      </p:tavLst>
                                    </p:anim>
                                    <p:animEffect transition="in" filter="fade">
                                      <p:cBhvr>
                                        <p:cTn id="30" dur="1000"/>
                                        <p:tgtEl>
                                          <p:spTgt spid="16">
                                            <p:txEl>
                                              <p:pRg st="0" end="0"/>
                                            </p:txEl>
                                          </p:spTgt>
                                        </p:tgtEl>
                                      </p:cBhvr>
                                    </p:animEffect>
                                  </p:childTnLst>
                                </p:cTn>
                              </p:par>
                              <p:par>
                                <p:cTn id="31" presetID="31" presetClass="entr" presetSubtype="0" fill="hold" nodeType="with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anim calcmode="lin" valueType="num">
                                      <p:cBhvr>
                                        <p:cTn id="33" dur="10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34" dur="1000" fill="hold"/>
                                        <p:tgtEl>
                                          <p:spTgt spid="16">
                                            <p:txEl>
                                              <p:pRg st="1" end="1"/>
                                            </p:txEl>
                                          </p:spTgt>
                                        </p:tgtEl>
                                        <p:attrNameLst>
                                          <p:attrName>ppt_h</p:attrName>
                                        </p:attrNameLst>
                                      </p:cBhvr>
                                      <p:tavLst>
                                        <p:tav tm="0">
                                          <p:val>
                                            <p:fltVal val="0"/>
                                          </p:val>
                                        </p:tav>
                                        <p:tav tm="100000">
                                          <p:val>
                                            <p:strVal val="#ppt_h"/>
                                          </p:val>
                                        </p:tav>
                                      </p:tavLst>
                                    </p:anim>
                                    <p:anim calcmode="lin" valueType="num">
                                      <p:cBhvr>
                                        <p:cTn id="35" dur="1000" fill="hold"/>
                                        <p:tgtEl>
                                          <p:spTgt spid="16">
                                            <p:txEl>
                                              <p:pRg st="1" end="1"/>
                                            </p:txEl>
                                          </p:spTgt>
                                        </p:tgtEl>
                                        <p:attrNameLst>
                                          <p:attrName>style.rotation</p:attrName>
                                        </p:attrNameLst>
                                      </p:cBhvr>
                                      <p:tavLst>
                                        <p:tav tm="0">
                                          <p:val>
                                            <p:fltVal val="90"/>
                                          </p:val>
                                        </p:tav>
                                        <p:tav tm="100000">
                                          <p:val>
                                            <p:fltVal val="0"/>
                                          </p:val>
                                        </p:tav>
                                      </p:tavLst>
                                    </p:anim>
                                    <p:animEffect transition="in" filter="fade">
                                      <p:cBhvr>
                                        <p:cTn id="36" dur="1000"/>
                                        <p:tgtEl>
                                          <p:spTgt spid="16">
                                            <p:txEl>
                                              <p:pRg st="1" end="1"/>
                                            </p:txEl>
                                          </p:spTgt>
                                        </p:tgtEl>
                                      </p:cBhvr>
                                    </p:animEffect>
                                  </p:childTnLst>
                                </p:cTn>
                              </p:par>
                              <p:par>
                                <p:cTn id="37" presetID="31" presetClass="entr" presetSubtype="0" fill="hold" nodeType="withEffect">
                                  <p:stCondLst>
                                    <p:cond delay="0"/>
                                  </p:stCondLst>
                                  <p:childTnLst>
                                    <p:set>
                                      <p:cBhvr>
                                        <p:cTn id="38" dur="1" fill="hold">
                                          <p:stCondLst>
                                            <p:cond delay="0"/>
                                          </p:stCondLst>
                                        </p:cTn>
                                        <p:tgtEl>
                                          <p:spTgt spid="16">
                                            <p:txEl>
                                              <p:pRg st="2" end="2"/>
                                            </p:txEl>
                                          </p:spTgt>
                                        </p:tgtEl>
                                        <p:attrNameLst>
                                          <p:attrName>style.visibility</p:attrName>
                                        </p:attrNameLst>
                                      </p:cBhvr>
                                      <p:to>
                                        <p:strVal val="visible"/>
                                      </p:to>
                                    </p:set>
                                    <p:anim calcmode="lin" valueType="num">
                                      <p:cBhvr>
                                        <p:cTn id="39" dur="10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40" dur="1000" fill="hold"/>
                                        <p:tgtEl>
                                          <p:spTgt spid="16">
                                            <p:txEl>
                                              <p:pRg st="2" end="2"/>
                                            </p:txEl>
                                          </p:spTgt>
                                        </p:tgtEl>
                                        <p:attrNameLst>
                                          <p:attrName>ppt_h</p:attrName>
                                        </p:attrNameLst>
                                      </p:cBhvr>
                                      <p:tavLst>
                                        <p:tav tm="0">
                                          <p:val>
                                            <p:fltVal val="0"/>
                                          </p:val>
                                        </p:tav>
                                        <p:tav tm="100000">
                                          <p:val>
                                            <p:strVal val="#ppt_h"/>
                                          </p:val>
                                        </p:tav>
                                      </p:tavLst>
                                    </p:anim>
                                    <p:anim calcmode="lin" valueType="num">
                                      <p:cBhvr>
                                        <p:cTn id="41" dur="1000" fill="hold"/>
                                        <p:tgtEl>
                                          <p:spTgt spid="16">
                                            <p:txEl>
                                              <p:pRg st="2" end="2"/>
                                            </p:txEl>
                                          </p:spTgt>
                                        </p:tgtEl>
                                        <p:attrNameLst>
                                          <p:attrName>style.rotation</p:attrName>
                                        </p:attrNameLst>
                                      </p:cBhvr>
                                      <p:tavLst>
                                        <p:tav tm="0">
                                          <p:val>
                                            <p:fltVal val="90"/>
                                          </p:val>
                                        </p:tav>
                                        <p:tav tm="100000">
                                          <p:val>
                                            <p:fltVal val="0"/>
                                          </p:val>
                                        </p:tav>
                                      </p:tavLst>
                                    </p:anim>
                                    <p:animEffect transition="in" filter="fade">
                                      <p:cBhvr>
                                        <p:cTn id="42" dur="10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4" name="Rectangle 143">
            <a:extLst>
              <a:ext uri="{FF2B5EF4-FFF2-40B4-BE49-F238E27FC236}">
                <a16:creationId xmlns:a16="http://schemas.microsoft.com/office/drawing/2014/main" xmlns="" id="{A3C210E6-A35A-4F68-8D60-801A019C75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2" name="Picture 8" descr="Lac Crocodile Rouge Amphibus"/>
          <p:cNvPicPr>
            <a:picLocks noChangeAspect="1" noChangeArrowheads="1"/>
          </p:cNvPicPr>
          <p:nvPr/>
        </p:nvPicPr>
        <p:blipFill rotWithShape="1">
          <a:blip r:embed="rId2">
            <a:extLst>
              <a:ext uri="{28A0092B-C50C-407E-A947-70E740481C1C}">
                <a14:useLocalDpi xmlns:a14="http://schemas.microsoft.com/office/drawing/2010/main" val="0"/>
              </a:ext>
            </a:extLst>
          </a:blip>
          <a:srcRect l="38338" r="21041" b="1"/>
          <a:stretch/>
        </p:blipFill>
        <p:spPr bwMode="auto">
          <a:xfrm>
            <a:off x="3135603" y="27442"/>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6154" name="Picture 10" descr="https://www.parcducrocodilerouge.be/wp-content/uploads/2017/06/Crocodile-rouge-7.jpg"/>
          <p:cNvPicPr>
            <a:picLocks noChangeAspect="1" noChangeArrowheads="1"/>
          </p:cNvPicPr>
          <p:nvPr/>
        </p:nvPicPr>
        <p:blipFill rotWithShape="1">
          <a:blip r:embed="rId3">
            <a:extLst>
              <a:ext uri="{28A0092B-C50C-407E-A947-70E740481C1C}">
                <a14:useLocalDpi xmlns:a14="http://schemas.microsoft.com/office/drawing/2010/main" val="0"/>
              </a:ext>
            </a:extLst>
          </a:blip>
          <a:srcRect l="4192" r="1" b="1"/>
          <a:stretch/>
        </p:blipFill>
        <p:spPr bwMode="auto">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a:noFill/>
          <a:extLst>
            <a:ext uri="{909E8E84-426E-40DD-AFC4-6F175D3DCCD1}">
              <a14:hiddenFill xmlns:a14="http://schemas.microsoft.com/office/drawing/2010/main">
                <a:solidFill>
                  <a:srgbClr val="FFFFFF"/>
                </a:solidFill>
              </a14:hiddenFill>
            </a:ext>
          </a:extLst>
        </p:spPr>
      </p:pic>
      <p:pic>
        <p:nvPicPr>
          <p:cNvPr id="6150" name="Picture 6" descr="https://www.parcducrocodilerouge.be/wp-content/uploads/2014/07/Amphibus-1100x564.jpg"/>
          <p:cNvPicPr>
            <a:picLocks noChangeAspect="1" noChangeArrowheads="1"/>
          </p:cNvPicPr>
          <p:nvPr/>
        </p:nvPicPr>
        <p:blipFill rotWithShape="1">
          <a:blip r:embed="rId4">
            <a:extLst>
              <a:ext uri="{28A0092B-C50C-407E-A947-70E740481C1C}">
                <a14:useLocalDpi xmlns:a14="http://schemas.microsoft.com/office/drawing/2010/main" val="0"/>
              </a:ext>
            </a:extLst>
          </a:blip>
          <a:srcRect r="25790"/>
          <a:stretch/>
        </p:blipFill>
        <p:spPr bwMode="auto">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46" name="Freeform: Shape 145">
            <a:extLst>
              <a:ext uri="{FF2B5EF4-FFF2-40B4-BE49-F238E27FC236}">
                <a16:creationId xmlns:a16="http://schemas.microsoft.com/office/drawing/2014/main" xmlns="" id="{AC0D06B0-F19C-459E-B221-A34B506FB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8" name="Freeform: Shape 147">
            <a:extLst>
              <a:ext uri="{FF2B5EF4-FFF2-40B4-BE49-F238E27FC236}">
                <a16:creationId xmlns:a16="http://schemas.microsoft.com/office/drawing/2014/main" xmlns="" id="{345B26DA-1C6B-4C66-81C9-9C1877FC2D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xmlns="" id="{AFD0B579-ACF6-43F3-BF24-855AB6DFEA26}"/>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en-US" sz="2600" b="1" kern="1200" dirty="0" err="1">
                <a:solidFill>
                  <a:schemeClr val="tx1"/>
                </a:solidFill>
                <a:latin typeface="+mj-lt"/>
                <a:ea typeface="+mj-ea"/>
                <a:cs typeface="+mj-cs"/>
              </a:rPr>
              <a:t>Activiteit</a:t>
            </a:r>
            <a:r>
              <a:rPr lang="en-US" sz="2600" b="1" kern="1200" dirty="0">
                <a:solidFill>
                  <a:schemeClr val="tx1"/>
                </a:solidFill>
                <a:latin typeface="+mj-lt"/>
                <a:ea typeface="+mj-ea"/>
                <a:cs typeface="+mj-cs"/>
              </a:rPr>
              <a:t>: </a:t>
            </a:r>
            <a:r>
              <a:rPr lang="en-US" sz="2600" b="1" kern="1200" dirty="0" err="1">
                <a:solidFill>
                  <a:schemeClr val="tx1"/>
                </a:solidFill>
                <a:latin typeface="+mj-lt"/>
                <a:ea typeface="+mj-ea"/>
                <a:cs typeface="+mj-cs"/>
              </a:rPr>
              <a:t>leuk</a:t>
            </a:r>
            <a:r>
              <a:rPr lang="en-US" sz="2600" b="1" kern="1200" dirty="0">
                <a:solidFill>
                  <a:schemeClr val="tx1"/>
                </a:solidFill>
                <a:latin typeface="+mj-lt"/>
                <a:ea typeface="+mj-ea"/>
                <a:cs typeface="+mj-cs"/>
              </a:rPr>
              <a:t> met kids – </a:t>
            </a:r>
            <a:r>
              <a:rPr lang="en-US" sz="2600" b="1" kern="1200" dirty="0" err="1">
                <a:solidFill>
                  <a:schemeClr val="tx1"/>
                </a:solidFill>
                <a:latin typeface="+mj-lt"/>
                <a:ea typeface="+mj-ea"/>
                <a:cs typeface="+mj-cs"/>
              </a:rPr>
              <a:t>een</a:t>
            </a:r>
            <a:r>
              <a:rPr lang="en-US" sz="2600" b="1" kern="1200" dirty="0">
                <a:solidFill>
                  <a:schemeClr val="tx1"/>
                </a:solidFill>
                <a:latin typeface="+mj-lt"/>
                <a:ea typeface="+mj-ea"/>
                <a:cs typeface="+mj-cs"/>
              </a:rPr>
              <a:t> </a:t>
            </a:r>
            <a:r>
              <a:rPr lang="en-US" sz="2600" b="1" kern="1200" dirty="0" err="1">
                <a:solidFill>
                  <a:schemeClr val="tx1"/>
                </a:solidFill>
                <a:latin typeface="+mj-lt"/>
                <a:ea typeface="+mj-ea"/>
                <a:cs typeface="+mj-cs"/>
              </a:rPr>
              <a:t>rit</a:t>
            </a:r>
            <a:r>
              <a:rPr lang="en-US" sz="2600" b="1" kern="1200" dirty="0">
                <a:solidFill>
                  <a:schemeClr val="tx1"/>
                </a:solidFill>
                <a:latin typeface="+mj-lt"/>
                <a:ea typeface="+mj-ea"/>
                <a:cs typeface="+mj-cs"/>
              </a:rPr>
              <a:t> met de „</a:t>
            </a:r>
            <a:r>
              <a:rPr lang="en-US" sz="2600" b="1" kern="1200" dirty="0" err="1">
                <a:solidFill>
                  <a:schemeClr val="tx1"/>
                </a:solidFill>
                <a:latin typeface="+mj-lt"/>
                <a:ea typeface="+mj-ea"/>
                <a:cs typeface="+mj-cs"/>
              </a:rPr>
              <a:t>Amphibus</a:t>
            </a:r>
            <a:r>
              <a:rPr lang="en-US" sz="2600" b="1" kern="1200" dirty="0">
                <a:solidFill>
                  <a:schemeClr val="tx1"/>
                </a:solidFill>
                <a:latin typeface="+mj-lt"/>
                <a:ea typeface="+mj-ea"/>
                <a:cs typeface="+mj-cs"/>
              </a:rPr>
              <a:t>”</a:t>
            </a:r>
          </a:p>
        </p:txBody>
      </p:sp>
      <p:sp>
        <p:nvSpPr>
          <p:cNvPr id="150" name="Rectangle 149">
            <a:extLst>
              <a:ext uri="{FF2B5EF4-FFF2-40B4-BE49-F238E27FC236}">
                <a16:creationId xmlns:a16="http://schemas.microsoft.com/office/drawing/2014/main" xmlns="" id="{98DE6C44-43F8-4DE4-AB81-66853FFEA0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xmlns="" id="{2409529B-9B56-4F10-BE4D-F934DB89E5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tekst 3">
            <a:extLst>
              <a:ext uri="{FF2B5EF4-FFF2-40B4-BE49-F238E27FC236}">
                <a16:creationId xmlns:a16="http://schemas.microsoft.com/office/drawing/2014/main" xmlns="" id="{17C9455A-8125-496D-BBE5-FDE1BFC08C5E}"/>
              </a:ext>
            </a:extLst>
          </p:cNvPr>
          <p:cNvSpPr>
            <a:spLocks noGrp="1"/>
          </p:cNvSpPr>
          <p:nvPr>
            <p:ph type="body" sz="half" idx="2"/>
          </p:nvPr>
        </p:nvSpPr>
        <p:spPr>
          <a:xfrm>
            <a:off x="448056" y="2258568"/>
            <a:ext cx="2807208" cy="3922776"/>
          </a:xfrm>
        </p:spPr>
        <p:txBody>
          <a:bodyPr vert="horz" lIns="91440" tIns="45720" rIns="91440" bIns="45720" rtlCol="0">
            <a:normAutofit/>
          </a:bodyPr>
          <a:lstStyle/>
          <a:p>
            <a:pPr indent="-228600">
              <a:buFont typeface="Arial" panose="020B0604020202020204" pitchFamily="34" charset="0"/>
              <a:buChar char="•"/>
            </a:pPr>
            <a:r>
              <a:rPr lang="en-US" sz="1700" dirty="0"/>
              <a:t>Op de </a:t>
            </a:r>
            <a:r>
              <a:rPr lang="en-US" sz="1700" dirty="0" err="1"/>
              <a:t>stuwmeren</a:t>
            </a:r>
            <a:r>
              <a:rPr lang="en-US" sz="1700" dirty="0"/>
              <a:t> van </a:t>
            </a:r>
            <a:r>
              <a:rPr lang="en-US" sz="1700" dirty="0" err="1"/>
              <a:t>l’Eau</a:t>
            </a:r>
            <a:r>
              <a:rPr lang="en-US" sz="1700" dirty="0"/>
              <a:t> </a:t>
            </a:r>
            <a:r>
              <a:rPr lang="en-US" sz="1700" dirty="0" err="1"/>
              <a:t>d’Heure</a:t>
            </a:r>
            <a:r>
              <a:rPr lang="en-US" sz="1700" dirty="0"/>
              <a:t>, de </a:t>
            </a:r>
            <a:r>
              <a:rPr lang="en-US" sz="1700" dirty="0" err="1"/>
              <a:t>grootste</a:t>
            </a:r>
            <a:r>
              <a:rPr lang="en-US" sz="1700" dirty="0"/>
              <a:t> </a:t>
            </a:r>
            <a:r>
              <a:rPr lang="en-US" sz="1700" dirty="0" err="1"/>
              <a:t>meren</a:t>
            </a:r>
            <a:r>
              <a:rPr lang="en-US" sz="1700" dirty="0"/>
              <a:t> van </a:t>
            </a:r>
            <a:r>
              <a:rPr lang="en-US" sz="1700" dirty="0" err="1"/>
              <a:t>België</a:t>
            </a:r>
            <a:endParaRPr lang="en-US" sz="1700" dirty="0"/>
          </a:p>
          <a:p>
            <a:pPr indent="-228600">
              <a:buFont typeface="Arial" panose="020B0604020202020204" pitchFamily="34" charset="0"/>
              <a:buChar char="•"/>
            </a:pPr>
            <a:r>
              <a:rPr lang="en-US" sz="1700" dirty="0" err="1"/>
              <a:t>Openingsuren</a:t>
            </a:r>
            <a:r>
              <a:rPr lang="hu-HU" sz="1700" dirty="0"/>
              <a:t>: </a:t>
            </a:r>
            <a:r>
              <a:rPr lang="en-US" sz="1700" dirty="0" err="1"/>
              <a:t>Juli</a:t>
            </a:r>
            <a:r>
              <a:rPr lang="en-US" sz="1700" dirty="0"/>
              <a:t>/</a:t>
            </a:r>
            <a:r>
              <a:rPr lang="en-US" sz="1700" dirty="0" err="1"/>
              <a:t>augustus</a:t>
            </a:r>
            <a:r>
              <a:rPr lang="en-US" sz="1700" dirty="0"/>
              <a:t> : van 13 tot 18 </a:t>
            </a:r>
            <a:r>
              <a:rPr lang="en-US" sz="1700" dirty="0" err="1"/>
              <a:t>uur</a:t>
            </a:r>
            <a:r>
              <a:rPr lang="en-US" sz="1700" dirty="0"/>
              <a:t> (</a:t>
            </a:r>
            <a:r>
              <a:rPr lang="en-US" sz="1700" dirty="0" err="1"/>
              <a:t>een</a:t>
            </a:r>
            <a:r>
              <a:rPr lang="en-US" sz="1700" dirty="0"/>
              <a:t> </a:t>
            </a:r>
            <a:r>
              <a:rPr lang="en-US" sz="1700" dirty="0" err="1"/>
              <a:t>rit</a:t>
            </a:r>
            <a:r>
              <a:rPr lang="en-US" sz="1700" dirty="0"/>
              <a:t> per </a:t>
            </a:r>
            <a:r>
              <a:rPr lang="en-US" sz="1700" dirty="0" err="1"/>
              <a:t>uur</a:t>
            </a:r>
            <a:r>
              <a:rPr lang="en-US" sz="1700" dirty="0"/>
              <a:t>)</a:t>
            </a:r>
          </a:p>
          <a:p>
            <a:pPr indent="-228600">
              <a:buFont typeface="Arial" panose="020B0604020202020204" pitchFamily="34" charset="0"/>
              <a:buChar char="•"/>
            </a:pPr>
            <a:r>
              <a:rPr lang="en-US" sz="1700" dirty="0" err="1"/>
              <a:t>Prijs</a:t>
            </a:r>
            <a:r>
              <a:rPr lang="en-US" sz="1700" dirty="0"/>
              <a:t>: 17 euro per </a:t>
            </a:r>
            <a:r>
              <a:rPr lang="en-US" sz="1700" dirty="0" err="1"/>
              <a:t>persoon</a:t>
            </a:r>
            <a:endParaRPr lang="en-US" sz="1700" dirty="0"/>
          </a:p>
          <a:p>
            <a:pPr indent="-228600">
              <a:buFont typeface="Arial" panose="020B0604020202020204" pitchFamily="34" charset="0"/>
              <a:buChar char="•"/>
            </a:pPr>
            <a:r>
              <a:rPr lang="en-US" sz="1700" dirty="0"/>
              <a:t>Website: </a:t>
            </a:r>
            <a:r>
              <a:rPr lang="en-US" sz="1700" dirty="0">
                <a:hlinkClick r:id="rId5"/>
              </a:rPr>
              <a:t>https://www.parcducrocodilerouge.be/portfolio_page/amphibus/</a:t>
            </a:r>
            <a:r>
              <a:rPr lang="en-US" sz="1700" dirty="0"/>
              <a:t> </a:t>
            </a:r>
          </a:p>
        </p:txBody>
      </p:sp>
      <p:pic>
        <p:nvPicPr>
          <p:cNvPr id="6155" name="Picture 11"/>
          <p:cNvPicPr>
            <a:picLocks noChangeAspect="1" noChangeArrowheads="1"/>
          </p:cNvPicPr>
          <p:nvPr/>
        </p:nvPicPr>
        <p:blipFill rotWithShape="1">
          <a:blip r:embed="rId6">
            <a:extLst>
              <a:ext uri="{28A0092B-C50C-407E-A947-70E740481C1C}">
                <a14:useLocalDpi xmlns:a14="http://schemas.microsoft.com/office/drawing/2010/main" val="0"/>
              </a:ext>
            </a:extLst>
          </a:blip>
          <a:srcRect r="4644" b="1"/>
          <a:stretch/>
        </p:blipFill>
        <p:spPr bwMode="auto">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064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152"/>
                                        </p:tgtEl>
                                        <p:attrNameLst>
                                          <p:attrName>style.visibility</p:attrName>
                                        </p:attrNameLst>
                                      </p:cBhvr>
                                      <p:to>
                                        <p:strVal val="visible"/>
                                      </p:to>
                                    </p:set>
                                    <p:anim calcmode="lin" valueType="num">
                                      <p:cBhvr>
                                        <p:cTn id="7" dur="1000" fill="hold"/>
                                        <p:tgtEl>
                                          <p:spTgt spid="6152"/>
                                        </p:tgtEl>
                                        <p:attrNameLst>
                                          <p:attrName>ppt_w</p:attrName>
                                        </p:attrNameLst>
                                      </p:cBhvr>
                                      <p:tavLst>
                                        <p:tav tm="0">
                                          <p:val>
                                            <p:fltVal val="0"/>
                                          </p:val>
                                        </p:tav>
                                        <p:tav tm="100000">
                                          <p:val>
                                            <p:strVal val="#ppt_w"/>
                                          </p:val>
                                        </p:tav>
                                      </p:tavLst>
                                    </p:anim>
                                    <p:anim calcmode="lin" valueType="num">
                                      <p:cBhvr>
                                        <p:cTn id="8" dur="1000" fill="hold"/>
                                        <p:tgtEl>
                                          <p:spTgt spid="6152"/>
                                        </p:tgtEl>
                                        <p:attrNameLst>
                                          <p:attrName>ppt_h</p:attrName>
                                        </p:attrNameLst>
                                      </p:cBhvr>
                                      <p:tavLst>
                                        <p:tav tm="0">
                                          <p:val>
                                            <p:fltVal val="0"/>
                                          </p:val>
                                        </p:tav>
                                        <p:tav tm="100000">
                                          <p:val>
                                            <p:strVal val="#ppt_h"/>
                                          </p:val>
                                        </p:tav>
                                      </p:tavLst>
                                    </p:anim>
                                    <p:anim calcmode="lin" valueType="num">
                                      <p:cBhvr>
                                        <p:cTn id="9" dur="1000" fill="hold"/>
                                        <p:tgtEl>
                                          <p:spTgt spid="6152"/>
                                        </p:tgtEl>
                                        <p:attrNameLst>
                                          <p:attrName>style.rotation</p:attrName>
                                        </p:attrNameLst>
                                      </p:cBhvr>
                                      <p:tavLst>
                                        <p:tav tm="0">
                                          <p:val>
                                            <p:fltVal val="90"/>
                                          </p:val>
                                        </p:tav>
                                        <p:tav tm="100000">
                                          <p:val>
                                            <p:fltVal val="0"/>
                                          </p:val>
                                        </p:tav>
                                      </p:tavLst>
                                    </p:anim>
                                    <p:animEffect transition="in" filter="fade">
                                      <p:cBhvr>
                                        <p:cTn id="10" dur="1000"/>
                                        <p:tgtEl>
                                          <p:spTgt spid="615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155"/>
                                        </p:tgtEl>
                                        <p:attrNameLst>
                                          <p:attrName>style.visibility</p:attrName>
                                        </p:attrNameLst>
                                      </p:cBhvr>
                                      <p:to>
                                        <p:strVal val="visible"/>
                                      </p:to>
                                    </p:set>
                                    <p:anim calcmode="lin" valueType="num">
                                      <p:cBhvr>
                                        <p:cTn id="15" dur="1000" fill="hold"/>
                                        <p:tgtEl>
                                          <p:spTgt spid="6155"/>
                                        </p:tgtEl>
                                        <p:attrNameLst>
                                          <p:attrName>ppt_w</p:attrName>
                                        </p:attrNameLst>
                                      </p:cBhvr>
                                      <p:tavLst>
                                        <p:tav tm="0">
                                          <p:val>
                                            <p:fltVal val="0"/>
                                          </p:val>
                                        </p:tav>
                                        <p:tav tm="100000">
                                          <p:val>
                                            <p:strVal val="#ppt_w"/>
                                          </p:val>
                                        </p:tav>
                                      </p:tavLst>
                                    </p:anim>
                                    <p:anim calcmode="lin" valueType="num">
                                      <p:cBhvr>
                                        <p:cTn id="16" dur="1000" fill="hold"/>
                                        <p:tgtEl>
                                          <p:spTgt spid="6155"/>
                                        </p:tgtEl>
                                        <p:attrNameLst>
                                          <p:attrName>ppt_h</p:attrName>
                                        </p:attrNameLst>
                                      </p:cBhvr>
                                      <p:tavLst>
                                        <p:tav tm="0">
                                          <p:val>
                                            <p:fltVal val="0"/>
                                          </p:val>
                                        </p:tav>
                                        <p:tav tm="100000">
                                          <p:val>
                                            <p:strVal val="#ppt_h"/>
                                          </p:val>
                                        </p:tav>
                                      </p:tavLst>
                                    </p:anim>
                                    <p:anim calcmode="lin" valueType="num">
                                      <p:cBhvr>
                                        <p:cTn id="17" dur="1000" fill="hold"/>
                                        <p:tgtEl>
                                          <p:spTgt spid="6155"/>
                                        </p:tgtEl>
                                        <p:attrNameLst>
                                          <p:attrName>style.rotation</p:attrName>
                                        </p:attrNameLst>
                                      </p:cBhvr>
                                      <p:tavLst>
                                        <p:tav tm="0">
                                          <p:val>
                                            <p:fltVal val="90"/>
                                          </p:val>
                                        </p:tav>
                                        <p:tav tm="100000">
                                          <p:val>
                                            <p:fltVal val="0"/>
                                          </p:val>
                                        </p:tav>
                                      </p:tavLst>
                                    </p:anim>
                                    <p:animEffect transition="in" filter="fade">
                                      <p:cBhvr>
                                        <p:cTn id="18" dur="1000"/>
                                        <p:tgtEl>
                                          <p:spTgt spid="615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150"/>
                                        </p:tgtEl>
                                        <p:attrNameLst>
                                          <p:attrName>style.visibility</p:attrName>
                                        </p:attrNameLst>
                                      </p:cBhvr>
                                      <p:to>
                                        <p:strVal val="visible"/>
                                      </p:to>
                                    </p:set>
                                    <p:anim calcmode="lin" valueType="num">
                                      <p:cBhvr>
                                        <p:cTn id="23" dur="1000" fill="hold"/>
                                        <p:tgtEl>
                                          <p:spTgt spid="6150"/>
                                        </p:tgtEl>
                                        <p:attrNameLst>
                                          <p:attrName>ppt_w</p:attrName>
                                        </p:attrNameLst>
                                      </p:cBhvr>
                                      <p:tavLst>
                                        <p:tav tm="0">
                                          <p:val>
                                            <p:fltVal val="0"/>
                                          </p:val>
                                        </p:tav>
                                        <p:tav tm="100000">
                                          <p:val>
                                            <p:strVal val="#ppt_w"/>
                                          </p:val>
                                        </p:tav>
                                      </p:tavLst>
                                    </p:anim>
                                    <p:anim calcmode="lin" valueType="num">
                                      <p:cBhvr>
                                        <p:cTn id="24" dur="1000" fill="hold"/>
                                        <p:tgtEl>
                                          <p:spTgt spid="6150"/>
                                        </p:tgtEl>
                                        <p:attrNameLst>
                                          <p:attrName>ppt_h</p:attrName>
                                        </p:attrNameLst>
                                      </p:cBhvr>
                                      <p:tavLst>
                                        <p:tav tm="0">
                                          <p:val>
                                            <p:fltVal val="0"/>
                                          </p:val>
                                        </p:tav>
                                        <p:tav tm="100000">
                                          <p:val>
                                            <p:strVal val="#ppt_h"/>
                                          </p:val>
                                        </p:tav>
                                      </p:tavLst>
                                    </p:anim>
                                    <p:anim calcmode="lin" valueType="num">
                                      <p:cBhvr>
                                        <p:cTn id="25" dur="1000" fill="hold"/>
                                        <p:tgtEl>
                                          <p:spTgt spid="6150"/>
                                        </p:tgtEl>
                                        <p:attrNameLst>
                                          <p:attrName>style.rotation</p:attrName>
                                        </p:attrNameLst>
                                      </p:cBhvr>
                                      <p:tavLst>
                                        <p:tav tm="0">
                                          <p:val>
                                            <p:fltVal val="90"/>
                                          </p:val>
                                        </p:tav>
                                        <p:tav tm="100000">
                                          <p:val>
                                            <p:fltVal val="0"/>
                                          </p:val>
                                        </p:tav>
                                      </p:tavLst>
                                    </p:anim>
                                    <p:animEffect transition="in" filter="fade">
                                      <p:cBhvr>
                                        <p:cTn id="26" dur="1000"/>
                                        <p:tgtEl>
                                          <p:spTgt spid="615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6154"/>
                                        </p:tgtEl>
                                        <p:attrNameLst>
                                          <p:attrName>style.visibility</p:attrName>
                                        </p:attrNameLst>
                                      </p:cBhvr>
                                      <p:to>
                                        <p:strVal val="visible"/>
                                      </p:to>
                                    </p:set>
                                    <p:anim calcmode="lin" valueType="num">
                                      <p:cBhvr>
                                        <p:cTn id="31" dur="1000" fill="hold"/>
                                        <p:tgtEl>
                                          <p:spTgt spid="6154"/>
                                        </p:tgtEl>
                                        <p:attrNameLst>
                                          <p:attrName>ppt_w</p:attrName>
                                        </p:attrNameLst>
                                      </p:cBhvr>
                                      <p:tavLst>
                                        <p:tav tm="0">
                                          <p:val>
                                            <p:fltVal val="0"/>
                                          </p:val>
                                        </p:tav>
                                        <p:tav tm="100000">
                                          <p:val>
                                            <p:strVal val="#ppt_w"/>
                                          </p:val>
                                        </p:tav>
                                      </p:tavLst>
                                    </p:anim>
                                    <p:anim calcmode="lin" valueType="num">
                                      <p:cBhvr>
                                        <p:cTn id="32" dur="1000" fill="hold"/>
                                        <p:tgtEl>
                                          <p:spTgt spid="6154"/>
                                        </p:tgtEl>
                                        <p:attrNameLst>
                                          <p:attrName>ppt_h</p:attrName>
                                        </p:attrNameLst>
                                      </p:cBhvr>
                                      <p:tavLst>
                                        <p:tav tm="0">
                                          <p:val>
                                            <p:fltVal val="0"/>
                                          </p:val>
                                        </p:tav>
                                        <p:tav tm="100000">
                                          <p:val>
                                            <p:strVal val="#ppt_h"/>
                                          </p:val>
                                        </p:tav>
                                      </p:tavLst>
                                    </p:anim>
                                    <p:anim calcmode="lin" valueType="num">
                                      <p:cBhvr>
                                        <p:cTn id="33" dur="1000" fill="hold"/>
                                        <p:tgtEl>
                                          <p:spTgt spid="6154"/>
                                        </p:tgtEl>
                                        <p:attrNameLst>
                                          <p:attrName>style.rotation</p:attrName>
                                        </p:attrNameLst>
                                      </p:cBhvr>
                                      <p:tavLst>
                                        <p:tav tm="0">
                                          <p:val>
                                            <p:fltVal val="90"/>
                                          </p:val>
                                        </p:tav>
                                        <p:tav tm="100000">
                                          <p:val>
                                            <p:fltVal val="0"/>
                                          </p:val>
                                        </p:tav>
                                      </p:tavLst>
                                    </p:anim>
                                    <p:animEffect transition="in" filter="fade">
                                      <p:cBhvr>
                                        <p:cTn id="34" dur="1000"/>
                                        <p:tgtEl>
                                          <p:spTgt spid="6154"/>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0" end="0"/>
                                            </p:txEl>
                                          </p:spTgt>
                                        </p:tgtEl>
                                      </p:cBhvr>
                                    </p:animEffect>
                                  </p:childTnLst>
                                </p:cTn>
                              </p:par>
                              <p:par>
                                <p:cTn id="43" presetID="31" presetClass="entr" presetSubtype="0" fill="hold" nodeType="withEffect">
                                  <p:stCondLst>
                                    <p:cond delay="0"/>
                                  </p:stCondLst>
                                  <p:childTnLst>
                                    <p:set>
                                      <p:cBhvr>
                                        <p:cTn id="44" dur="1" fill="hold">
                                          <p:stCondLst>
                                            <p:cond delay="0"/>
                                          </p:stCondLst>
                                        </p:cTn>
                                        <p:tgtEl>
                                          <p:spTgt spid="4">
                                            <p:txEl>
                                              <p:pRg st="1" end="1"/>
                                            </p:txEl>
                                          </p:spTgt>
                                        </p:tgtEl>
                                        <p:attrNameLst>
                                          <p:attrName>style.visibility</p:attrName>
                                        </p:attrNameLst>
                                      </p:cBhvr>
                                      <p:to>
                                        <p:strVal val="visible"/>
                                      </p:to>
                                    </p:set>
                                    <p:anim calcmode="lin" valueType="num">
                                      <p:cBhvr>
                                        <p:cTn id="45"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6"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7"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48" dur="1000"/>
                                        <p:tgtEl>
                                          <p:spTgt spid="4">
                                            <p:txEl>
                                              <p:pRg st="1" end="1"/>
                                            </p:txEl>
                                          </p:spTgt>
                                        </p:tgtEl>
                                      </p:cBhvr>
                                    </p:animEffect>
                                  </p:childTnLst>
                                </p:cTn>
                              </p:par>
                              <p:par>
                                <p:cTn id="49" presetID="31" presetClass="entr" presetSubtype="0" fill="hold" nodeType="with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 calcmode="lin" valueType="num">
                                      <p:cBhvr>
                                        <p:cTn id="51"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2"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53"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4" dur="1000"/>
                                        <p:tgtEl>
                                          <p:spTgt spid="4">
                                            <p:txEl>
                                              <p:pRg st="2" end="2"/>
                                            </p:txEl>
                                          </p:spTgt>
                                        </p:tgtEl>
                                      </p:cBhvr>
                                    </p:animEffect>
                                  </p:childTnLst>
                                </p:cTn>
                              </p:par>
                              <p:par>
                                <p:cTn id="55" presetID="31" presetClass="entr" presetSubtype="0" fill="hold" nodeType="with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 calcmode="lin" valueType="num">
                                      <p:cBhvr>
                                        <p:cTn id="57"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58"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59"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60"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470</Words>
  <Application>Microsoft Office PowerPoint</Application>
  <PresentationFormat>Custom</PresentationFormat>
  <Paragraphs>49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Kantoorthema</vt:lpstr>
      <vt:lpstr>Een dagje uit in de provincie HENEGOUWEN/HAINAUT</vt:lpstr>
      <vt:lpstr>Bezienswaardigheid 1: Pairi Daiza</vt:lpstr>
      <vt:lpstr>Bezienswaardigheid 2: de Scheepslift van Strépy-Thieu</vt:lpstr>
      <vt:lpstr>Bezienswaardigheid 3: het kasteel van Belœil</vt:lpstr>
      <vt:lpstr>Streekgerecht  1 van Henegouwen</vt:lpstr>
      <vt:lpstr>Streekgerecht  2 van Henegouwen</vt:lpstr>
      <vt:lpstr>Streekgerecht  3 van Henegouwen</vt:lpstr>
      <vt:lpstr>Streekgerecht  4 van Henegouwen</vt:lpstr>
      <vt:lpstr>Activiteit: leuk met kids – een rit met de „Amphibus”</vt:lpstr>
      <vt:lpstr>BEDANKT VOOR JULLIE AANDACHT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dagje uit in de provincie HENEGOUWEN</dc:title>
  <dc:creator>Luk</dc:creator>
  <cp:lastModifiedBy>Eva</cp:lastModifiedBy>
  <cp:revision>8</cp:revision>
  <dcterms:created xsi:type="dcterms:W3CDTF">2020-04-28T18:18:19Z</dcterms:created>
  <dcterms:modified xsi:type="dcterms:W3CDTF">2020-04-30T09:19:17Z</dcterms:modified>
</cp:coreProperties>
</file>