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7D18763-8E20-49F8-9A8A-5E8F20A76D5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xmlns="" id="{82AABB79-8A61-4233-898A-5D3DE1CD0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xmlns="" id="{011121D9-C9FA-4BA9-BAA7-9BFCCBE085B5}"/>
              </a:ext>
            </a:extLst>
          </p:cNvPr>
          <p:cNvSpPr>
            <a:spLocks noGrp="1"/>
          </p:cNvSpPr>
          <p:nvPr>
            <p:ph type="dt" sz="half" idx="10"/>
          </p:nvPr>
        </p:nvSpPr>
        <p:spPr/>
        <p:txBody>
          <a:bodyPr/>
          <a:lstStyle/>
          <a:p>
            <a:fld id="{7C3B0B58-8F42-40B8-B00D-A971D9CBAD19}" type="datetimeFigureOut">
              <a:rPr lang="nl-BE" smtClean="0"/>
              <a:t>30/04/2020</a:t>
            </a:fld>
            <a:endParaRPr lang="nl-BE"/>
          </a:p>
        </p:txBody>
      </p:sp>
      <p:sp>
        <p:nvSpPr>
          <p:cNvPr id="5" name="Tijdelijke aanduiding voor voettekst 4">
            <a:extLst>
              <a:ext uri="{FF2B5EF4-FFF2-40B4-BE49-F238E27FC236}">
                <a16:creationId xmlns:a16="http://schemas.microsoft.com/office/drawing/2014/main" xmlns="" id="{29FD14F3-6187-4DD1-AD24-F2BD3640F4E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D6D109FA-4FB3-45E0-B967-E5CD978652ED}"/>
              </a:ext>
            </a:extLst>
          </p:cNvPr>
          <p:cNvSpPr>
            <a:spLocks noGrp="1"/>
          </p:cNvSpPr>
          <p:nvPr>
            <p:ph type="sldNum" sz="quarter" idx="12"/>
          </p:nvPr>
        </p:nvSpPr>
        <p:spPr/>
        <p:txBody>
          <a:bodyPr/>
          <a:lstStyle/>
          <a:p>
            <a:fld id="{CEC89EC3-21C8-45C1-868F-155CD70AEC11}" type="slidenum">
              <a:rPr lang="nl-BE" smtClean="0"/>
              <a:t>‹#›</a:t>
            </a:fld>
            <a:endParaRPr lang="nl-BE"/>
          </a:p>
        </p:txBody>
      </p:sp>
    </p:spTree>
    <p:extLst>
      <p:ext uri="{BB962C8B-B14F-4D97-AF65-F5344CB8AC3E}">
        <p14:creationId xmlns:p14="http://schemas.microsoft.com/office/powerpoint/2010/main" val="2632753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C6703FB-DCD7-4490-B75E-DE68104168A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xmlns="" id="{2FDDDD44-6589-486F-999E-F36A0752DD3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8E0ABDFB-37F0-4813-9525-81DF6890418E}"/>
              </a:ext>
            </a:extLst>
          </p:cNvPr>
          <p:cNvSpPr>
            <a:spLocks noGrp="1"/>
          </p:cNvSpPr>
          <p:nvPr>
            <p:ph type="dt" sz="half" idx="10"/>
          </p:nvPr>
        </p:nvSpPr>
        <p:spPr/>
        <p:txBody>
          <a:bodyPr/>
          <a:lstStyle/>
          <a:p>
            <a:fld id="{7C3B0B58-8F42-40B8-B00D-A971D9CBAD19}" type="datetimeFigureOut">
              <a:rPr lang="nl-BE" smtClean="0"/>
              <a:t>30/04/2020</a:t>
            </a:fld>
            <a:endParaRPr lang="nl-BE"/>
          </a:p>
        </p:txBody>
      </p:sp>
      <p:sp>
        <p:nvSpPr>
          <p:cNvPr id="5" name="Tijdelijke aanduiding voor voettekst 4">
            <a:extLst>
              <a:ext uri="{FF2B5EF4-FFF2-40B4-BE49-F238E27FC236}">
                <a16:creationId xmlns:a16="http://schemas.microsoft.com/office/drawing/2014/main" xmlns="" id="{49481A74-B3D3-4E0B-ABFF-088AD6B8B11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75875F2C-DB02-42BD-9D7F-0E086D4CD92A}"/>
              </a:ext>
            </a:extLst>
          </p:cNvPr>
          <p:cNvSpPr>
            <a:spLocks noGrp="1"/>
          </p:cNvSpPr>
          <p:nvPr>
            <p:ph type="sldNum" sz="quarter" idx="12"/>
          </p:nvPr>
        </p:nvSpPr>
        <p:spPr/>
        <p:txBody>
          <a:bodyPr/>
          <a:lstStyle/>
          <a:p>
            <a:fld id="{CEC89EC3-21C8-45C1-868F-155CD70AEC11}" type="slidenum">
              <a:rPr lang="nl-BE" smtClean="0"/>
              <a:t>‹#›</a:t>
            </a:fld>
            <a:endParaRPr lang="nl-BE"/>
          </a:p>
        </p:txBody>
      </p:sp>
    </p:spTree>
    <p:extLst>
      <p:ext uri="{BB962C8B-B14F-4D97-AF65-F5344CB8AC3E}">
        <p14:creationId xmlns:p14="http://schemas.microsoft.com/office/powerpoint/2010/main" val="1009854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6E9C6D7B-DFB7-4907-A067-5818A164E28D}"/>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xmlns="" id="{34668584-9424-4321-A8EE-E1278143971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53D331FB-0D37-4A28-ADBF-C095753A237A}"/>
              </a:ext>
            </a:extLst>
          </p:cNvPr>
          <p:cNvSpPr>
            <a:spLocks noGrp="1"/>
          </p:cNvSpPr>
          <p:nvPr>
            <p:ph type="dt" sz="half" idx="10"/>
          </p:nvPr>
        </p:nvSpPr>
        <p:spPr/>
        <p:txBody>
          <a:bodyPr/>
          <a:lstStyle/>
          <a:p>
            <a:fld id="{7C3B0B58-8F42-40B8-B00D-A971D9CBAD19}" type="datetimeFigureOut">
              <a:rPr lang="nl-BE" smtClean="0"/>
              <a:t>30/04/2020</a:t>
            </a:fld>
            <a:endParaRPr lang="nl-BE"/>
          </a:p>
        </p:txBody>
      </p:sp>
      <p:sp>
        <p:nvSpPr>
          <p:cNvPr id="5" name="Tijdelijke aanduiding voor voettekst 4">
            <a:extLst>
              <a:ext uri="{FF2B5EF4-FFF2-40B4-BE49-F238E27FC236}">
                <a16:creationId xmlns:a16="http://schemas.microsoft.com/office/drawing/2014/main" xmlns="" id="{00ED5A53-614C-4833-8D35-DA4DB2B0DBA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14613EC9-BF74-4C3B-9A07-B6122DFE475B}"/>
              </a:ext>
            </a:extLst>
          </p:cNvPr>
          <p:cNvSpPr>
            <a:spLocks noGrp="1"/>
          </p:cNvSpPr>
          <p:nvPr>
            <p:ph type="sldNum" sz="quarter" idx="12"/>
          </p:nvPr>
        </p:nvSpPr>
        <p:spPr/>
        <p:txBody>
          <a:bodyPr/>
          <a:lstStyle/>
          <a:p>
            <a:fld id="{CEC89EC3-21C8-45C1-868F-155CD70AEC11}" type="slidenum">
              <a:rPr lang="nl-BE" smtClean="0"/>
              <a:t>‹#›</a:t>
            </a:fld>
            <a:endParaRPr lang="nl-BE"/>
          </a:p>
        </p:txBody>
      </p:sp>
    </p:spTree>
    <p:extLst>
      <p:ext uri="{BB962C8B-B14F-4D97-AF65-F5344CB8AC3E}">
        <p14:creationId xmlns:p14="http://schemas.microsoft.com/office/powerpoint/2010/main" val="264787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7D0C639-29C3-433E-937E-ACD2F2A2C0B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xmlns="" id="{880621B8-0730-4783-B4D0-B83D4AA1BF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2DFEF3F4-BC41-47B0-9ED2-B01A6BDCB916}"/>
              </a:ext>
            </a:extLst>
          </p:cNvPr>
          <p:cNvSpPr>
            <a:spLocks noGrp="1"/>
          </p:cNvSpPr>
          <p:nvPr>
            <p:ph type="dt" sz="half" idx="10"/>
          </p:nvPr>
        </p:nvSpPr>
        <p:spPr/>
        <p:txBody>
          <a:bodyPr/>
          <a:lstStyle/>
          <a:p>
            <a:fld id="{7C3B0B58-8F42-40B8-B00D-A971D9CBAD19}" type="datetimeFigureOut">
              <a:rPr lang="nl-BE" smtClean="0"/>
              <a:t>30/04/2020</a:t>
            </a:fld>
            <a:endParaRPr lang="nl-BE"/>
          </a:p>
        </p:txBody>
      </p:sp>
      <p:sp>
        <p:nvSpPr>
          <p:cNvPr id="5" name="Tijdelijke aanduiding voor voettekst 4">
            <a:extLst>
              <a:ext uri="{FF2B5EF4-FFF2-40B4-BE49-F238E27FC236}">
                <a16:creationId xmlns:a16="http://schemas.microsoft.com/office/drawing/2014/main" xmlns="" id="{F152BED4-748D-45B9-9ED6-4CEF78EDA59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AED29321-B455-4E22-801B-0A43B0A676D7}"/>
              </a:ext>
            </a:extLst>
          </p:cNvPr>
          <p:cNvSpPr>
            <a:spLocks noGrp="1"/>
          </p:cNvSpPr>
          <p:nvPr>
            <p:ph type="sldNum" sz="quarter" idx="12"/>
          </p:nvPr>
        </p:nvSpPr>
        <p:spPr/>
        <p:txBody>
          <a:bodyPr/>
          <a:lstStyle/>
          <a:p>
            <a:fld id="{CEC89EC3-21C8-45C1-868F-155CD70AEC11}" type="slidenum">
              <a:rPr lang="nl-BE" smtClean="0"/>
              <a:t>‹#›</a:t>
            </a:fld>
            <a:endParaRPr lang="nl-BE"/>
          </a:p>
        </p:txBody>
      </p:sp>
    </p:spTree>
    <p:extLst>
      <p:ext uri="{BB962C8B-B14F-4D97-AF65-F5344CB8AC3E}">
        <p14:creationId xmlns:p14="http://schemas.microsoft.com/office/powerpoint/2010/main" val="268060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632D4A4-C472-440A-BEA3-EBA0DE00B41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xmlns="" id="{B815684B-C935-4AB5-903B-7FE4C66C85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7F6965B1-F532-48AE-B9C2-9419C06C5897}"/>
              </a:ext>
            </a:extLst>
          </p:cNvPr>
          <p:cNvSpPr>
            <a:spLocks noGrp="1"/>
          </p:cNvSpPr>
          <p:nvPr>
            <p:ph type="dt" sz="half" idx="10"/>
          </p:nvPr>
        </p:nvSpPr>
        <p:spPr/>
        <p:txBody>
          <a:bodyPr/>
          <a:lstStyle/>
          <a:p>
            <a:fld id="{7C3B0B58-8F42-40B8-B00D-A971D9CBAD19}" type="datetimeFigureOut">
              <a:rPr lang="nl-BE" smtClean="0"/>
              <a:t>30/04/2020</a:t>
            </a:fld>
            <a:endParaRPr lang="nl-BE"/>
          </a:p>
        </p:txBody>
      </p:sp>
      <p:sp>
        <p:nvSpPr>
          <p:cNvPr id="5" name="Tijdelijke aanduiding voor voettekst 4">
            <a:extLst>
              <a:ext uri="{FF2B5EF4-FFF2-40B4-BE49-F238E27FC236}">
                <a16:creationId xmlns:a16="http://schemas.microsoft.com/office/drawing/2014/main" xmlns="" id="{86205D78-EDEE-4074-BCFE-902120B1ACA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xmlns="" id="{3EB8D46B-7EAB-4711-B74D-949FF4E439F8}"/>
              </a:ext>
            </a:extLst>
          </p:cNvPr>
          <p:cNvSpPr>
            <a:spLocks noGrp="1"/>
          </p:cNvSpPr>
          <p:nvPr>
            <p:ph type="sldNum" sz="quarter" idx="12"/>
          </p:nvPr>
        </p:nvSpPr>
        <p:spPr/>
        <p:txBody>
          <a:bodyPr/>
          <a:lstStyle/>
          <a:p>
            <a:fld id="{CEC89EC3-21C8-45C1-868F-155CD70AEC11}" type="slidenum">
              <a:rPr lang="nl-BE" smtClean="0"/>
              <a:t>‹#›</a:t>
            </a:fld>
            <a:endParaRPr lang="nl-BE"/>
          </a:p>
        </p:txBody>
      </p:sp>
    </p:spTree>
    <p:extLst>
      <p:ext uri="{BB962C8B-B14F-4D97-AF65-F5344CB8AC3E}">
        <p14:creationId xmlns:p14="http://schemas.microsoft.com/office/powerpoint/2010/main" val="196370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A50F2AC-7119-4EEB-9DA3-91783E1539E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xmlns="" id="{50E8B699-BFA0-4732-9BB6-F43AF7701D5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xmlns="" id="{A6EFA736-03BC-4616-A8C1-4B0C451E701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xmlns="" id="{99606DAB-653E-4871-9C0A-7795E32C2A5C}"/>
              </a:ext>
            </a:extLst>
          </p:cNvPr>
          <p:cNvSpPr>
            <a:spLocks noGrp="1"/>
          </p:cNvSpPr>
          <p:nvPr>
            <p:ph type="dt" sz="half" idx="10"/>
          </p:nvPr>
        </p:nvSpPr>
        <p:spPr/>
        <p:txBody>
          <a:bodyPr/>
          <a:lstStyle/>
          <a:p>
            <a:fld id="{7C3B0B58-8F42-40B8-B00D-A971D9CBAD19}" type="datetimeFigureOut">
              <a:rPr lang="nl-BE" smtClean="0"/>
              <a:t>30/04/2020</a:t>
            </a:fld>
            <a:endParaRPr lang="nl-BE"/>
          </a:p>
        </p:txBody>
      </p:sp>
      <p:sp>
        <p:nvSpPr>
          <p:cNvPr id="6" name="Tijdelijke aanduiding voor voettekst 5">
            <a:extLst>
              <a:ext uri="{FF2B5EF4-FFF2-40B4-BE49-F238E27FC236}">
                <a16:creationId xmlns:a16="http://schemas.microsoft.com/office/drawing/2014/main" xmlns="" id="{819636A5-10A5-4CE8-A8CC-8A297BA59536}"/>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xmlns="" id="{5B8E1C4B-FE8A-4924-B736-9C8588145C9E}"/>
              </a:ext>
            </a:extLst>
          </p:cNvPr>
          <p:cNvSpPr>
            <a:spLocks noGrp="1"/>
          </p:cNvSpPr>
          <p:nvPr>
            <p:ph type="sldNum" sz="quarter" idx="12"/>
          </p:nvPr>
        </p:nvSpPr>
        <p:spPr/>
        <p:txBody>
          <a:bodyPr/>
          <a:lstStyle/>
          <a:p>
            <a:fld id="{CEC89EC3-21C8-45C1-868F-155CD70AEC11}" type="slidenum">
              <a:rPr lang="nl-BE" smtClean="0"/>
              <a:t>‹#›</a:t>
            </a:fld>
            <a:endParaRPr lang="nl-BE"/>
          </a:p>
        </p:txBody>
      </p:sp>
    </p:spTree>
    <p:extLst>
      <p:ext uri="{BB962C8B-B14F-4D97-AF65-F5344CB8AC3E}">
        <p14:creationId xmlns:p14="http://schemas.microsoft.com/office/powerpoint/2010/main" val="123295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84C6F11-A826-4AAF-9A5B-6305483C5B77}"/>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xmlns="" id="{2F3DD6EE-180B-403E-8AF7-AC2C6E829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AB0A8167-C3D1-404F-BFF8-B87085B1382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xmlns="" id="{424F6313-FB2B-416B-AA9B-6F15FE615A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C87CD7B5-E843-4519-90BA-E4F194455F9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xmlns="" id="{84F70541-C6F1-4452-AA6C-66E6DB95CC4D}"/>
              </a:ext>
            </a:extLst>
          </p:cNvPr>
          <p:cNvSpPr>
            <a:spLocks noGrp="1"/>
          </p:cNvSpPr>
          <p:nvPr>
            <p:ph type="dt" sz="half" idx="10"/>
          </p:nvPr>
        </p:nvSpPr>
        <p:spPr/>
        <p:txBody>
          <a:bodyPr/>
          <a:lstStyle/>
          <a:p>
            <a:fld id="{7C3B0B58-8F42-40B8-B00D-A971D9CBAD19}" type="datetimeFigureOut">
              <a:rPr lang="nl-BE" smtClean="0"/>
              <a:t>30/04/2020</a:t>
            </a:fld>
            <a:endParaRPr lang="nl-BE"/>
          </a:p>
        </p:txBody>
      </p:sp>
      <p:sp>
        <p:nvSpPr>
          <p:cNvPr id="8" name="Tijdelijke aanduiding voor voettekst 7">
            <a:extLst>
              <a:ext uri="{FF2B5EF4-FFF2-40B4-BE49-F238E27FC236}">
                <a16:creationId xmlns:a16="http://schemas.microsoft.com/office/drawing/2014/main" xmlns="" id="{7A2683CA-7122-4100-AAA8-E302DBD75B02}"/>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xmlns="" id="{8A774FC1-2B4F-4A5C-B811-D57E7BFDCCC2}"/>
              </a:ext>
            </a:extLst>
          </p:cNvPr>
          <p:cNvSpPr>
            <a:spLocks noGrp="1"/>
          </p:cNvSpPr>
          <p:nvPr>
            <p:ph type="sldNum" sz="quarter" idx="12"/>
          </p:nvPr>
        </p:nvSpPr>
        <p:spPr/>
        <p:txBody>
          <a:bodyPr/>
          <a:lstStyle/>
          <a:p>
            <a:fld id="{CEC89EC3-21C8-45C1-868F-155CD70AEC11}" type="slidenum">
              <a:rPr lang="nl-BE" smtClean="0"/>
              <a:t>‹#›</a:t>
            </a:fld>
            <a:endParaRPr lang="nl-BE"/>
          </a:p>
        </p:txBody>
      </p:sp>
    </p:spTree>
    <p:extLst>
      <p:ext uri="{BB962C8B-B14F-4D97-AF65-F5344CB8AC3E}">
        <p14:creationId xmlns:p14="http://schemas.microsoft.com/office/powerpoint/2010/main" val="13327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9977CF7-C85B-4E94-9C14-02CABC46A8A5}"/>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xmlns="" id="{38590B63-320D-4CD1-AD65-A853EA4D3540}"/>
              </a:ext>
            </a:extLst>
          </p:cNvPr>
          <p:cNvSpPr>
            <a:spLocks noGrp="1"/>
          </p:cNvSpPr>
          <p:nvPr>
            <p:ph type="dt" sz="half" idx="10"/>
          </p:nvPr>
        </p:nvSpPr>
        <p:spPr/>
        <p:txBody>
          <a:bodyPr/>
          <a:lstStyle/>
          <a:p>
            <a:fld id="{7C3B0B58-8F42-40B8-B00D-A971D9CBAD19}" type="datetimeFigureOut">
              <a:rPr lang="nl-BE" smtClean="0"/>
              <a:t>30/04/2020</a:t>
            </a:fld>
            <a:endParaRPr lang="nl-BE"/>
          </a:p>
        </p:txBody>
      </p:sp>
      <p:sp>
        <p:nvSpPr>
          <p:cNvPr id="4" name="Tijdelijke aanduiding voor voettekst 3">
            <a:extLst>
              <a:ext uri="{FF2B5EF4-FFF2-40B4-BE49-F238E27FC236}">
                <a16:creationId xmlns:a16="http://schemas.microsoft.com/office/drawing/2014/main" xmlns="" id="{48250A71-26CC-47BF-A5C3-C762D3E86CA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xmlns="" id="{C6F1201F-87B3-4B7D-A1DF-F0C6E998EEE5}"/>
              </a:ext>
            </a:extLst>
          </p:cNvPr>
          <p:cNvSpPr>
            <a:spLocks noGrp="1"/>
          </p:cNvSpPr>
          <p:nvPr>
            <p:ph type="sldNum" sz="quarter" idx="12"/>
          </p:nvPr>
        </p:nvSpPr>
        <p:spPr/>
        <p:txBody>
          <a:bodyPr/>
          <a:lstStyle/>
          <a:p>
            <a:fld id="{CEC89EC3-21C8-45C1-868F-155CD70AEC11}" type="slidenum">
              <a:rPr lang="nl-BE" smtClean="0"/>
              <a:t>‹#›</a:t>
            </a:fld>
            <a:endParaRPr lang="nl-BE"/>
          </a:p>
        </p:txBody>
      </p:sp>
    </p:spTree>
    <p:extLst>
      <p:ext uri="{BB962C8B-B14F-4D97-AF65-F5344CB8AC3E}">
        <p14:creationId xmlns:p14="http://schemas.microsoft.com/office/powerpoint/2010/main" val="39457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57C10D54-9626-4CEB-A728-B9C544E82AA6}"/>
              </a:ext>
            </a:extLst>
          </p:cNvPr>
          <p:cNvSpPr>
            <a:spLocks noGrp="1"/>
          </p:cNvSpPr>
          <p:nvPr>
            <p:ph type="dt" sz="half" idx="10"/>
          </p:nvPr>
        </p:nvSpPr>
        <p:spPr/>
        <p:txBody>
          <a:bodyPr/>
          <a:lstStyle/>
          <a:p>
            <a:fld id="{7C3B0B58-8F42-40B8-B00D-A971D9CBAD19}" type="datetimeFigureOut">
              <a:rPr lang="nl-BE" smtClean="0"/>
              <a:t>30/04/2020</a:t>
            </a:fld>
            <a:endParaRPr lang="nl-BE"/>
          </a:p>
        </p:txBody>
      </p:sp>
      <p:sp>
        <p:nvSpPr>
          <p:cNvPr id="3" name="Tijdelijke aanduiding voor voettekst 2">
            <a:extLst>
              <a:ext uri="{FF2B5EF4-FFF2-40B4-BE49-F238E27FC236}">
                <a16:creationId xmlns:a16="http://schemas.microsoft.com/office/drawing/2014/main" xmlns="" id="{B287819A-0E98-4320-ACB2-CCB9A4FF0012}"/>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xmlns="" id="{FA76EEF8-286A-4922-AE29-A7A08AAEC668}"/>
              </a:ext>
            </a:extLst>
          </p:cNvPr>
          <p:cNvSpPr>
            <a:spLocks noGrp="1"/>
          </p:cNvSpPr>
          <p:nvPr>
            <p:ph type="sldNum" sz="quarter" idx="12"/>
          </p:nvPr>
        </p:nvSpPr>
        <p:spPr/>
        <p:txBody>
          <a:bodyPr/>
          <a:lstStyle/>
          <a:p>
            <a:fld id="{CEC89EC3-21C8-45C1-868F-155CD70AEC11}" type="slidenum">
              <a:rPr lang="nl-BE" smtClean="0"/>
              <a:t>‹#›</a:t>
            </a:fld>
            <a:endParaRPr lang="nl-BE"/>
          </a:p>
        </p:txBody>
      </p:sp>
    </p:spTree>
    <p:extLst>
      <p:ext uri="{BB962C8B-B14F-4D97-AF65-F5344CB8AC3E}">
        <p14:creationId xmlns:p14="http://schemas.microsoft.com/office/powerpoint/2010/main" val="295601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F945CD9-979A-47F1-AA3B-B787ED66299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xmlns="" id="{67506917-EBF9-4825-B003-556ED7C601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xmlns="" id="{0A9D5219-952E-4613-9846-D943C7379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7B4B63D5-5743-48C2-BAD2-0D6622DC4A2C}"/>
              </a:ext>
            </a:extLst>
          </p:cNvPr>
          <p:cNvSpPr>
            <a:spLocks noGrp="1"/>
          </p:cNvSpPr>
          <p:nvPr>
            <p:ph type="dt" sz="half" idx="10"/>
          </p:nvPr>
        </p:nvSpPr>
        <p:spPr/>
        <p:txBody>
          <a:bodyPr/>
          <a:lstStyle/>
          <a:p>
            <a:fld id="{7C3B0B58-8F42-40B8-B00D-A971D9CBAD19}" type="datetimeFigureOut">
              <a:rPr lang="nl-BE" smtClean="0"/>
              <a:t>30/04/2020</a:t>
            </a:fld>
            <a:endParaRPr lang="nl-BE"/>
          </a:p>
        </p:txBody>
      </p:sp>
      <p:sp>
        <p:nvSpPr>
          <p:cNvPr id="6" name="Tijdelijke aanduiding voor voettekst 5">
            <a:extLst>
              <a:ext uri="{FF2B5EF4-FFF2-40B4-BE49-F238E27FC236}">
                <a16:creationId xmlns:a16="http://schemas.microsoft.com/office/drawing/2014/main" xmlns="" id="{D692413F-6BC7-48BC-91CB-D53A03497E8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xmlns="" id="{B6158B76-FBD0-427E-9658-AD405801C031}"/>
              </a:ext>
            </a:extLst>
          </p:cNvPr>
          <p:cNvSpPr>
            <a:spLocks noGrp="1"/>
          </p:cNvSpPr>
          <p:nvPr>
            <p:ph type="sldNum" sz="quarter" idx="12"/>
          </p:nvPr>
        </p:nvSpPr>
        <p:spPr/>
        <p:txBody>
          <a:bodyPr/>
          <a:lstStyle/>
          <a:p>
            <a:fld id="{CEC89EC3-21C8-45C1-868F-155CD70AEC11}" type="slidenum">
              <a:rPr lang="nl-BE" smtClean="0"/>
              <a:t>‹#›</a:t>
            </a:fld>
            <a:endParaRPr lang="nl-BE"/>
          </a:p>
        </p:txBody>
      </p:sp>
    </p:spTree>
    <p:extLst>
      <p:ext uri="{BB962C8B-B14F-4D97-AF65-F5344CB8AC3E}">
        <p14:creationId xmlns:p14="http://schemas.microsoft.com/office/powerpoint/2010/main" val="410547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D327E05-9902-402A-99F6-E24003A6884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xmlns="" id="{BCC71AFF-AF8C-4E21-A82C-5B610877B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xmlns="" id="{8879A721-27F6-4532-A6C5-1C4F85E5D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2F16BCC9-1573-416E-93BD-DF71FE3638C5}"/>
              </a:ext>
            </a:extLst>
          </p:cNvPr>
          <p:cNvSpPr>
            <a:spLocks noGrp="1"/>
          </p:cNvSpPr>
          <p:nvPr>
            <p:ph type="dt" sz="half" idx="10"/>
          </p:nvPr>
        </p:nvSpPr>
        <p:spPr/>
        <p:txBody>
          <a:bodyPr/>
          <a:lstStyle/>
          <a:p>
            <a:fld id="{7C3B0B58-8F42-40B8-B00D-A971D9CBAD19}" type="datetimeFigureOut">
              <a:rPr lang="nl-BE" smtClean="0"/>
              <a:t>30/04/2020</a:t>
            </a:fld>
            <a:endParaRPr lang="nl-BE"/>
          </a:p>
        </p:txBody>
      </p:sp>
      <p:sp>
        <p:nvSpPr>
          <p:cNvPr id="6" name="Tijdelijke aanduiding voor voettekst 5">
            <a:extLst>
              <a:ext uri="{FF2B5EF4-FFF2-40B4-BE49-F238E27FC236}">
                <a16:creationId xmlns:a16="http://schemas.microsoft.com/office/drawing/2014/main" xmlns="" id="{3361B1E4-F8B1-4DF8-9EA3-75F66B1C747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xmlns="" id="{49B49C65-F0F7-4265-B05B-3CBB763EF683}"/>
              </a:ext>
            </a:extLst>
          </p:cNvPr>
          <p:cNvSpPr>
            <a:spLocks noGrp="1"/>
          </p:cNvSpPr>
          <p:nvPr>
            <p:ph type="sldNum" sz="quarter" idx="12"/>
          </p:nvPr>
        </p:nvSpPr>
        <p:spPr/>
        <p:txBody>
          <a:bodyPr/>
          <a:lstStyle/>
          <a:p>
            <a:fld id="{CEC89EC3-21C8-45C1-868F-155CD70AEC11}" type="slidenum">
              <a:rPr lang="nl-BE" smtClean="0"/>
              <a:t>‹#›</a:t>
            </a:fld>
            <a:endParaRPr lang="nl-BE"/>
          </a:p>
        </p:txBody>
      </p:sp>
    </p:spTree>
    <p:extLst>
      <p:ext uri="{BB962C8B-B14F-4D97-AF65-F5344CB8AC3E}">
        <p14:creationId xmlns:p14="http://schemas.microsoft.com/office/powerpoint/2010/main" val="2651195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C427D99B-C42F-4856-883E-9D8EE2474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xmlns="" id="{EB1EAC79-03AC-408B-8DA5-AA33F958D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xmlns="" id="{22910473-460D-4208-8579-A12700110F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B0B58-8F42-40B8-B00D-A971D9CBAD19}" type="datetimeFigureOut">
              <a:rPr lang="nl-BE" smtClean="0"/>
              <a:t>30/04/2020</a:t>
            </a:fld>
            <a:endParaRPr lang="nl-BE"/>
          </a:p>
        </p:txBody>
      </p:sp>
      <p:sp>
        <p:nvSpPr>
          <p:cNvPr id="5" name="Tijdelijke aanduiding voor voettekst 4">
            <a:extLst>
              <a:ext uri="{FF2B5EF4-FFF2-40B4-BE49-F238E27FC236}">
                <a16:creationId xmlns:a16="http://schemas.microsoft.com/office/drawing/2014/main" xmlns="" id="{D81C6AC8-EBE7-49C3-AFD8-9E0A41BAB0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xmlns="" id="{1C2038A0-0C64-4186-B003-71DF93A32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C89EC3-21C8-45C1-868F-155CD70AEC11}" type="slidenum">
              <a:rPr lang="nl-BE" smtClean="0"/>
              <a:t>‹#›</a:t>
            </a:fld>
            <a:endParaRPr lang="nl-BE"/>
          </a:p>
        </p:txBody>
      </p:sp>
    </p:spTree>
    <p:extLst>
      <p:ext uri="{BB962C8B-B14F-4D97-AF65-F5344CB8AC3E}">
        <p14:creationId xmlns:p14="http://schemas.microsoft.com/office/powerpoint/2010/main" val="3874708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9.xml"/><Relationship Id="rId6" Type="http://schemas.openxmlformats.org/officeDocument/2006/relationships/image" Target="../media/image5.jpg"/><Relationship Id="rId5" Type="http://schemas.openxmlformats.org/officeDocument/2006/relationships/hyperlink" Target="https://www.pairidaiza.eu/nl#pairi-daiza-resort"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hyperlink" Target="http://www.chateaudebeloeil.com/nl/kasteel-van-beloeil-het-belgische-versailles" TargetMode="Externa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mons.be/decouvrir/mons/gastronomie/vi%20andes/cotes-a-lberdouille"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chimaypromotion.be/gastronomie_nl.html" TargetMode="External"/><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hyperlink" Target="https://www.parcducrocodilerouge.be/portfolio_page/amphibus/" TargetMode="Externa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xmlns="" id="{21120391-BC93-40DD-AEBF-F1DC190F5696}"/>
              </a:ext>
            </a:extLst>
          </p:cNvPr>
          <p:cNvSpPr>
            <a:spLocks noGrp="1"/>
          </p:cNvSpPr>
          <p:nvPr>
            <p:ph type="ctrTitle"/>
          </p:nvPr>
        </p:nvSpPr>
        <p:spPr>
          <a:xfrm>
            <a:off x="3045368" y="2043663"/>
            <a:ext cx="6105194" cy="2031055"/>
          </a:xfrm>
        </p:spPr>
        <p:txBody>
          <a:bodyPr>
            <a:normAutofit fontScale="90000"/>
          </a:bodyPr>
          <a:lstStyle/>
          <a:p>
            <a:r>
              <a:rPr lang="nl-BE" sz="4700" dirty="0">
                <a:solidFill>
                  <a:srgbClr val="FFFFFF"/>
                </a:solidFill>
              </a:rPr>
              <a:t>Een dagje uit in de provincie HENEGOUWEN</a:t>
            </a:r>
            <a:r>
              <a:rPr lang="hu-HU" sz="4700" dirty="0">
                <a:solidFill>
                  <a:srgbClr val="FFFFFF"/>
                </a:solidFill>
              </a:rPr>
              <a:t>/HAINAUT</a:t>
            </a:r>
            <a:endParaRPr lang="nl-BE" sz="4700" dirty="0">
              <a:solidFill>
                <a:srgbClr val="FFFFFF"/>
              </a:solidFill>
            </a:endParaRPr>
          </a:p>
        </p:txBody>
      </p:sp>
      <p:sp>
        <p:nvSpPr>
          <p:cNvPr id="3" name="Ondertitel 2">
            <a:extLst>
              <a:ext uri="{FF2B5EF4-FFF2-40B4-BE49-F238E27FC236}">
                <a16:creationId xmlns:a16="http://schemas.microsoft.com/office/drawing/2014/main" xmlns="" id="{D2FBFC14-7F63-4C58-A964-0C1A47432BBF}"/>
              </a:ext>
            </a:extLst>
          </p:cNvPr>
          <p:cNvSpPr>
            <a:spLocks noGrp="1"/>
          </p:cNvSpPr>
          <p:nvPr>
            <p:ph type="subTitle" idx="1"/>
          </p:nvPr>
        </p:nvSpPr>
        <p:spPr>
          <a:xfrm>
            <a:off x="3045368" y="4074718"/>
            <a:ext cx="6105194" cy="682079"/>
          </a:xfrm>
        </p:spPr>
        <p:txBody>
          <a:bodyPr>
            <a:normAutofit/>
          </a:bodyPr>
          <a:lstStyle/>
          <a:p>
            <a:r>
              <a:rPr lang="nl-BE" dirty="0">
                <a:solidFill>
                  <a:srgbClr val="FFFFFF"/>
                </a:solidFill>
              </a:rPr>
              <a:t>Peter Gulyas en Briek Vandeuren</a:t>
            </a:r>
          </a:p>
        </p:txBody>
      </p:sp>
    </p:spTree>
    <p:extLst>
      <p:ext uri="{BB962C8B-B14F-4D97-AF65-F5344CB8AC3E}">
        <p14:creationId xmlns:p14="http://schemas.microsoft.com/office/powerpoint/2010/main" val="86650573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xmlns="" id="{21120391-BC93-40DD-AEBF-F1DC190F5696}"/>
              </a:ext>
            </a:extLst>
          </p:cNvPr>
          <p:cNvSpPr>
            <a:spLocks noGrp="1"/>
          </p:cNvSpPr>
          <p:nvPr>
            <p:ph type="ctrTitle"/>
          </p:nvPr>
        </p:nvSpPr>
        <p:spPr>
          <a:xfrm>
            <a:off x="2884116" y="665624"/>
            <a:ext cx="6105194" cy="2031055"/>
          </a:xfrm>
        </p:spPr>
        <p:txBody>
          <a:bodyPr>
            <a:normAutofit/>
          </a:bodyPr>
          <a:lstStyle/>
          <a:p>
            <a:r>
              <a:rPr lang="hu-HU" sz="4700" dirty="0">
                <a:solidFill>
                  <a:srgbClr val="FFFFFF"/>
                </a:solidFill>
              </a:rPr>
              <a:t>BEDANKT VOOR JULLIE AANDACHT</a:t>
            </a:r>
            <a:endParaRPr lang="nl-BE" sz="4700" dirty="0">
              <a:solidFill>
                <a:srgbClr val="FFFFFF"/>
              </a:solidFill>
            </a:endParaRPr>
          </a:p>
        </p:txBody>
      </p:sp>
      <p:sp>
        <p:nvSpPr>
          <p:cNvPr id="3" name="Ondertitel 2">
            <a:extLst>
              <a:ext uri="{FF2B5EF4-FFF2-40B4-BE49-F238E27FC236}">
                <a16:creationId xmlns:a16="http://schemas.microsoft.com/office/drawing/2014/main" xmlns="" id="{D2FBFC14-7F63-4C58-A964-0C1A47432BBF}"/>
              </a:ext>
            </a:extLst>
          </p:cNvPr>
          <p:cNvSpPr>
            <a:spLocks noGrp="1"/>
          </p:cNvSpPr>
          <p:nvPr>
            <p:ph type="subTitle" idx="1"/>
          </p:nvPr>
        </p:nvSpPr>
        <p:spPr>
          <a:xfrm>
            <a:off x="3045368" y="4074718"/>
            <a:ext cx="6105194" cy="682079"/>
          </a:xfrm>
        </p:spPr>
        <p:txBody>
          <a:bodyPr>
            <a:normAutofit/>
          </a:bodyPr>
          <a:lstStyle/>
          <a:p>
            <a:endParaRPr lang="nl-BE" dirty="0">
              <a:solidFill>
                <a:srgbClr val="FFFFFF"/>
              </a:solidFill>
            </a:endParaRPr>
          </a:p>
        </p:txBody>
      </p:sp>
      <p:pic>
        <p:nvPicPr>
          <p:cNvPr id="1026" name="Picture 2" descr="Képtalálat a következőre: henegouw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417" y="-28236"/>
            <a:ext cx="9835166" cy="688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0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Afbeelding 11" descr="Afbeelding met dier, zoogdier, buiten, zitten&#10;&#10;Automatisch gegenereerde beschrijving">
            <a:extLst>
              <a:ext uri="{FF2B5EF4-FFF2-40B4-BE49-F238E27FC236}">
                <a16:creationId xmlns:a16="http://schemas.microsoft.com/office/drawing/2014/main" xmlns="" id="{7B195036-F887-417A-8A2E-F07F9573B82D}"/>
              </a:ext>
            </a:extLst>
          </p:cNvPr>
          <p:cNvPicPr>
            <a:picLocks noChangeAspect="1"/>
          </p:cNvPicPr>
          <p:nvPr/>
        </p:nvPicPr>
        <p:blipFill rotWithShape="1">
          <a:blip r:embed="rId2">
            <a:extLst>
              <a:ext uri="{28A0092B-C50C-407E-A947-70E740481C1C}">
                <a14:useLocalDpi xmlns:a14="http://schemas.microsoft.com/office/drawing/2010/main" val="0"/>
              </a:ext>
            </a:extLst>
          </a:blip>
          <a:srcRect t="368" r="-2" b="4086"/>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8" name="Afbeelding 7">
            <a:extLst>
              <a:ext uri="{FF2B5EF4-FFF2-40B4-BE49-F238E27FC236}">
                <a16:creationId xmlns:a16="http://schemas.microsoft.com/office/drawing/2014/main" xmlns="" id="{DBD02798-59BF-4816-A8AE-3D9DC308FCF7}"/>
              </a:ext>
            </a:extLst>
          </p:cNvPr>
          <p:cNvPicPr>
            <a:picLocks noChangeAspect="1"/>
          </p:cNvPicPr>
          <p:nvPr/>
        </p:nvPicPr>
        <p:blipFill rotWithShape="1">
          <a:blip r:embed="rId3">
            <a:extLst>
              <a:ext uri="{28A0092B-C50C-407E-A947-70E740481C1C}">
                <a14:useLocalDpi xmlns:a14="http://schemas.microsoft.com/office/drawing/2010/main" val="0"/>
              </a:ext>
            </a:extLst>
          </a:blip>
          <a:srcRect t="256" r="2" b="845"/>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0" name="Afbeelding 9" descr="Afbeelding met dier, zoogdier, buiten, zeehond&#10;&#10;Automatisch gegenereerde beschrijving">
            <a:extLst>
              <a:ext uri="{FF2B5EF4-FFF2-40B4-BE49-F238E27FC236}">
                <a16:creationId xmlns:a16="http://schemas.microsoft.com/office/drawing/2014/main" xmlns="" id="{D26A757E-D0CE-4E6D-A948-C47E0933C930}"/>
              </a:ext>
            </a:extLst>
          </p:cNvPr>
          <p:cNvPicPr>
            <a:picLocks noChangeAspect="1"/>
          </p:cNvPicPr>
          <p:nvPr/>
        </p:nvPicPr>
        <p:blipFill rotWithShape="1">
          <a:blip r:embed="rId4">
            <a:extLst>
              <a:ext uri="{28A0092B-C50C-407E-A947-70E740481C1C}">
                <a14:useLocalDpi xmlns:a14="http://schemas.microsoft.com/office/drawing/2010/main" val="0"/>
              </a:ext>
            </a:extLst>
          </a:blip>
          <a:srcRect r="2" b="3414"/>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9" name="Freeform: Shape 18">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xmlns="" id="{FC4B9FE7-2C18-49B1-B9FD-B11EF83F10A3}"/>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nl-BE" sz="2400" b="1" kern="1200" dirty="0">
                <a:solidFill>
                  <a:schemeClr val="tx1"/>
                </a:solidFill>
                <a:latin typeface="+mj-lt"/>
                <a:ea typeface="+mj-ea"/>
                <a:cs typeface="+mj-cs"/>
              </a:rPr>
              <a:t>Bezienswaardigheid 1: </a:t>
            </a:r>
            <a:r>
              <a:rPr lang="nl-BE" sz="2400" b="1" kern="1200" dirty="0" err="1">
                <a:solidFill>
                  <a:schemeClr val="tx1"/>
                </a:solidFill>
                <a:latin typeface="+mj-lt"/>
                <a:ea typeface="+mj-ea"/>
                <a:cs typeface="+mj-cs"/>
              </a:rPr>
              <a:t>Pairi</a:t>
            </a:r>
            <a:r>
              <a:rPr lang="nl-BE" sz="2400" b="1" kern="1200" dirty="0">
                <a:solidFill>
                  <a:schemeClr val="tx1"/>
                </a:solidFill>
                <a:latin typeface="+mj-lt"/>
                <a:ea typeface="+mj-ea"/>
                <a:cs typeface="+mj-cs"/>
              </a:rPr>
              <a:t> </a:t>
            </a:r>
            <a:r>
              <a:rPr lang="nl-BE" sz="2400" b="1" kern="1200" dirty="0" err="1">
                <a:solidFill>
                  <a:schemeClr val="tx1"/>
                </a:solidFill>
                <a:latin typeface="+mj-lt"/>
                <a:ea typeface="+mj-ea"/>
                <a:cs typeface="+mj-cs"/>
              </a:rPr>
              <a:t>Daiza</a:t>
            </a:r>
            <a:endParaRPr lang="nl-BE" sz="2400" b="1" kern="1200" dirty="0">
              <a:solidFill>
                <a:schemeClr val="tx1"/>
              </a:solidFill>
              <a:latin typeface="+mj-lt"/>
              <a:ea typeface="+mj-ea"/>
              <a:cs typeface="+mj-cs"/>
            </a:endParaRPr>
          </a:p>
        </p:txBody>
      </p:sp>
      <p:sp>
        <p:nvSpPr>
          <p:cNvPr id="23" name="Rectangle 22">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xmlns="" id="{CC02C6BA-6148-49D8-A371-E63AC589CCD8}"/>
              </a:ext>
            </a:extLst>
          </p:cNvPr>
          <p:cNvSpPr>
            <a:spLocks noGrp="1"/>
          </p:cNvSpPr>
          <p:nvPr>
            <p:ph type="body" sz="half" idx="2"/>
          </p:nvPr>
        </p:nvSpPr>
        <p:spPr>
          <a:xfrm>
            <a:off x="448056" y="2258568"/>
            <a:ext cx="2807208" cy="3922776"/>
          </a:xfrm>
        </p:spPr>
        <p:txBody>
          <a:bodyPr vert="horz" lIns="91440" tIns="45720" rIns="91440" bIns="45720" rtlCol="0">
            <a:normAutofit/>
          </a:bodyPr>
          <a:lstStyle/>
          <a:p>
            <a:pPr indent="-228600">
              <a:buFont typeface="Arial" panose="020B0604020202020204" pitchFamily="34" charset="0"/>
              <a:buChar char="•"/>
            </a:pPr>
            <a:r>
              <a:rPr lang="nl-BE" dirty="0" err="1"/>
              <a:t>Pairi</a:t>
            </a:r>
            <a:r>
              <a:rPr lang="nl-BE" dirty="0"/>
              <a:t> </a:t>
            </a:r>
            <a:r>
              <a:rPr lang="nl-BE" dirty="0" err="1"/>
              <a:t>Daiza</a:t>
            </a:r>
            <a:r>
              <a:rPr lang="nl-BE" dirty="0"/>
              <a:t> is een dierenpark in </a:t>
            </a:r>
            <a:r>
              <a:rPr lang="nl-BE" dirty="0" err="1"/>
              <a:t>Cambron-Casteau</a:t>
            </a:r>
            <a:r>
              <a:rPr lang="nl-BE" dirty="0"/>
              <a:t>, dat op 11 mei 1994 zijn deuren opende.</a:t>
            </a:r>
          </a:p>
          <a:p>
            <a:pPr indent="-228600">
              <a:buFont typeface="Arial" panose="020B0604020202020204" pitchFamily="34" charset="0"/>
              <a:buChar char="•"/>
            </a:pPr>
            <a:r>
              <a:rPr lang="nl-BE" dirty="0"/>
              <a:t>Het is vooral bekend om zijn reuzenpanda’s die sinds 2014 te bewonderen zijn.</a:t>
            </a:r>
          </a:p>
          <a:p>
            <a:pPr indent="-228600">
              <a:buFont typeface="Arial" panose="020B0604020202020204" pitchFamily="34" charset="0"/>
              <a:buChar char="•"/>
            </a:pPr>
            <a:r>
              <a:rPr lang="nl-BE" dirty="0" err="1"/>
              <a:t>Pairi</a:t>
            </a:r>
            <a:r>
              <a:rPr lang="nl-BE" dirty="0"/>
              <a:t> </a:t>
            </a:r>
            <a:r>
              <a:rPr lang="nl-BE" dirty="0" err="1"/>
              <a:t>Daiza</a:t>
            </a:r>
            <a:r>
              <a:rPr lang="nl-BE" dirty="0"/>
              <a:t> is verkozen tot beste zoo van Europa</a:t>
            </a:r>
          </a:p>
          <a:p>
            <a:pPr indent="-228600">
              <a:buFont typeface="Arial" panose="020B0604020202020204" pitchFamily="34" charset="0"/>
              <a:buChar char="•"/>
            </a:pPr>
            <a:r>
              <a:rPr lang="nl-BE" dirty="0"/>
              <a:t>Adres: </a:t>
            </a:r>
            <a:r>
              <a:rPr lang="nl-BE" dirty="0" err="1"/>
              <a:t>Domaine</a:t>
            </a:r>
            <a:r>
              <a:rPr lang="nl-BE" dirty="0"/>
              <a:t> de </a:t>
            </a:r>
            <a:r>
              <a:rPr lang="nl-BE" dirty="0" err="1"/>
              <a:t>Cambron</a:t>
            </a:r>
            <a:r>
              <a:rPr lang="nl-BE" dirty="0"/>
              <a:t>, 7940 Brugelette</a:t>
            </a:r>
          </a:p>
          <a:p>
            <a:pPr indent="-228600">
              <a:buFont typeface="Arial" panose="020B0604020202020204" pitchFamily="34" charset="0"/>
              <a:buChar char="•"/>
            </a:pPr>
            <a:r>
              <a:rPr lang="nl-BE" dirty="0"/>
              <a:t>Website: </a:t>
            </a:r>
            <a:r>
              <a:rPr lang="nl-BE" dirty="0">
                <a:hlinkClick r:id="rId5"/>
              </a:rPr>
              <a:t>https://www.pairidaiza.eu/nl#pairi-daiza-resort</a:t>
            </a:r>
            <a:endParaRPr lang="nl-BE" dirty="0"/>
          </a:p>
        </p:txBody>
      </p:sp>
      <p:pic>
        <p:nvPicPr>
          <p:cNvPr id="6" name="Tijdelijke aanduiding voor afbeelding 5">
            <a:extLst>
              <a:ext uri="{FF2B5EF4-FFF2-40B4-BE49-F238E27FC236}">
                <a16:creationId xmlns:a16="http://schemas.microsoft.com/office/drawing/2014/main" xmlns="" id="{0C5A8210-6690-49FF-87CB-A26A2668083D}"/>
              </a:ext>
            </a:extLst>
          </p:cNvPr>
          <p:cNvPicPr>
            <a:picLocks noGrp="1" noChangeAspect="1"/>
          </p:cNvPicPr>
          <p:nvPr>
            <p:ph type="pic" idx="1"/>
          </p:nvPr>
        </p:nvPicPr>
        <p:blipFill rotWithShape="1">
          <a:blip r:embed="rId6">
            <a:extLst>
              <a:ext uri="{28A0092B-C50C-407E-A947-70E740481C1C}">
                <a14:useLocalDpi xmlns:a14="http://schemas.microsoft.com/office/drawing/2010/main" val="0"/>
              </a:ext>
            </a:extLst>
          </a:blip>
          <a:srcRect r="-1" b="630"/>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23039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p:cTn id="4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p:cTn id="5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 calcmode="lin" valueType="num">
                                      <p:cBhvr>
                                        <p:cTn id="6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
                                            <p:txEl>
                                              <p:pRg st="4" end="4"/>
                                            </p:txEl>
                                          </p:spTgt>
                                        </p:tgtEl>
                                        <p:attrNameLst>
                                          <p:attrName>style.visibility</p:attrName>
                                        </p:attrNameLst>
                                      </p:cBhvr>
                                      <p:to>
                                        <p:strVal val="visible"/>
                                      </p:to>
                                    </p:set>
                                    <p:anim calcmode="lin" valueType="num">
                                      <p:cBhvr>
                                        <p:cTn id="7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7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7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Kanaallift van Strépy-Thieu, rivierpareltje in Wallonië">
            <a:extLst>
              <a:ext uri="{FF2B5EF4-FFF2-40B4-BE49-F238E27FC236}">
                <a16:creationId xmlns:a16="http://schemas.microsoft.com/office/drawing/2014/main" xmlns="" id="{3B803EE6-59C1-4BBD-AC93-A82EA67152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20" r="12827" b="-1"/>
          <a:stretch/>
        </p:blipFill>
        <p:spPr bwMode="auto">
          <a:xfrm>
            <a:off x="3189428" y="27442"/>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2" name="Afbeelding 11" descr="Afbeelding met gras, groen, weg, scène&#10;&#10;Automatisch gegenereerde beschrijving">
            <a:extLst>
              <a:ext uri="{FF2B5EF4-FFF2-40B4-BE49-F238E27FC236}">
                <a16:creationId xmlns:a16="http://schemas.microsoft.com/office/drawing/2014/main" xmlns="" id="{6CC18528-5165-44BC-A86E-46ED5D8194FA}"/>
              </a:ext>
            </a:extLst>
          </p:cNvPr>
          <p:cNvPicPr>
            <a:picLocks noChangeAspect="1"/>
          </p:cNvPicPr>
          <p:nvPr/>
        </p:nvPicPr>
        <p:blipFill rotWithShape="1">
          <a:blip r:embed="rId3">
            <a:extLst>
              <a:ext uri="{28A0092B-C50C-407E-A947-70E740481C1C}">
                <a14:useLocalDpi xmlns:a14="http://schemas.microsoft.com/office/drawing/2010/main" val="0"/>
              </a:ext>
            </a:extLst>
          </a:blip>
          <a:srcRect l="13947" r="6507" b="-1"/>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6" name="Tijdelijke aanduiding voor afbeelding 5" descr="Afbeelding met gebouw, groen, zitten, vrachtwagen&#10;&#10;Automatisch gegenereerde beschrijving">
            <a:extLst>
              <a:ext uri="{FF2B5EF4-FFF2-40B4-BE49-F238E27FC236}">
                <a16:creationId xmlns:a16="http://schemas.microsoft.com/office/drawing/2014/main" xmlns="" id="{6ED78DAB-11A0-4CEB-805B-EE8D90752528}"/>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7071" r="1003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93" name="Freeform: Shape 192">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4" name="Freeform: Shape 193">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xmlns="" id="{AFD0B579-ACF6-43F3-BF24-855AB6DFEA26}"/>
              </a:ext>
            </a:extLst>
          </p:cNvPr>
          <p:cNvSpPr>
            <a:spLocks noGrp="1"/>
          </p:cNvSpPr>
          <p:nvPr>
            <p:ph type="title"/>
          </p:nvPr>
        </p:nvSpPr>
        <p:spPr>
          <a:xfrm>
            <a:off x="448056" y="685800"/>
            <a:ext cx="2807208" cy="1325563"/>
          </a:xfrm>
        </p:spPr>
        <p:txBody>
          <a:bodyPr vert="horz" lIns="91440" tIns="45720" rIns="91440" bIns="45720" rtlCol="0" anchor="ctr">
            <a:noAutofit/>
          </a:bodyPr>
          <a:lstStyle/>
          <a:p>
            <a:r>
              <a:rPr lang="nl-BE" sz="2400" b="1" kern="1200" dirty="0">
                <a:solidFill>
                  <a:schemeClr val="tx1"/>
                </a:solidFill>
                <a:latin typeface="+mj-lt"/>
                <a:ea typeface="+mj-ea"/>
                <a:cs typeface="+mj-cs"/>
              </a:rPr>
              <a:t>Bezienswaardigheid 2: de Scheepslift van </a:t>
            </a:r>
            <a:r>
              <a:rPr lang="nl-BE" sz="2400" b="1" kern="1200" dirty="0" err="1">
                <a:solidFill>
                  <a:schemeClr val="tx1"/>
                </a:solidFill>
                <a:latin typeface="+mj-lt"/>
                <a:ea typeface="+mj-ea"/>
                <a:cs typeface="+mj-cs"/>
              </a:rPr>
              <a:t>Strépy</a:t>
            </a:r>
            <a:r>
              <a:rPr lang="nl-BE" sz="2400" b="1" kern="1200" dirty="0">
                <a:solidFill>
                  <a:schemeClr val="tx1"/>
                </a:solidFill>
                <a:latin typeface="+mj-lt"/>
                <a:ea typeface="+mj-ea"/>
                <a:cs typeface="+mj-cs"/>
              </a:rPr>
              <a:t>-Thieu</a:t>
            </a:r>
          </a:p>
        </p:txBody>
      </p:sp>
      <p:sp>
        <p:nvSpPr>
          <p:cNvPr id="195" name="Rectangle 194">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ectangle 195">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xmlns="" id="{17C9455A-8125-496D-BBE5-FDE1BFC08C5E}"/>
              </a:ext>
            </a:extLst>
          </p:cNvPr>
          <p:cNvSpPr>
            <a:spLocks noGrp="1"/>
          </p:cNvSpPr>
          <p:nvPr>
            <p:ph type="body" sz="half" idx="2"/>
          </p:nvPr>
        </p:nvSpPr>
        <p:spPr>
          <a:xfrm>
            <a:off x="448056" y="2258568"/>
            <a:ext cx="2807208" cy="3922776"/>
          </a:xfrm>
        </p:spPr>
        <p:txBody>
          <a:bodyPr vert="horz" lIns="91440" tIns="45720" rIns="91440" bIns="45720" rtlCol="0">
            <a:normAutofit fontScale="92500" lnSpcReduction="20000"/>
          </a:bodyPr>
          <a:lstStyle/>
          <a:p>
            <a:pPr indent="-228600">
              <a:buFont typeface="Arial" panose="020B0604020202020204" pitchFamily="34" charset="0"/>
              <a:buChar char="•"/>
            </a:pPr>
            <a:r>
              <a:rPr lang="nl-BE" sz="1700" dirty="0"/>
              <a:t>De Scheepslift van </a:t>
            </a:r>
            <a:r>
              <a:rPr lang="nl-BE" sz="1700" dirty="0" err="1"/>
              <a:t>Strépy</a:t>
            </a:r>
            <a:r>
              <a:rPr lang="nl-BE" sz="1700" dirty="0"/>
              <a:t>-Thieu is een kabellift op het Centrumkanaal in Henegouwen, en werd geopend in 2002.</a:t>
            </a:r>
          </a:p>
          <a:p>
            <a:pPr indent="-228600">
              <a:buFont typeface="Arial" panose="020B0604020202020204" pitchFamily="34" charset="0"/>
              <a:buChar char="•"/>
            </a:pPr>
            <a:r>
              <a:rPr lang="nl-BE" sz="1700" dirty="0"/>
              <a:t>De lift ligt op de grens van </a:t>
            </a:r>
            <a:r>
              <a:rPr lang="nl-BE" sz="1700" dirty="0" err="1"/>
              <a:t>Strépy-Bracquegnies</a:t>
            </a:r>
            <a:r>
              <a:rPr lang="nl-BE" sz="1700" dirty="0"/>
              <a:t> en Thieu, vandaar de dubbele naam </a:t>
            </a:r>
            <a:r>
              <a:rPr lang="nl-BE" sz="1700" dirty="0" err="1"/>
              <a:t>Strépy</a:t>
            </a:r>
            <a:r>
              <a:rPr lang="nl-BE" sz="1700" dirty="0"/>
              <a:t>-Thieu.</a:t>
            </a:r>
          </a:p>
          <a:p>
            <a:pPr indent="-228600">
              <a:buFont typeface="Arial" panose="020B0604020202020204" pitchFamily="34" charset="0"/>
              <a:buChar char="•"/>
            </a:pPr>
            <a:r>
              <a:rPr lang="nl-BE" sz="1800" dirty="0"/>
              <a:t>De scheepslift is 102 m hoog en 135 m lang. Er wordt een niveauverschil overbrugd van 73,15 m.</a:t>
            </a:r>
          </a:p>
          <a:p>
            <a:pPr indent="-228600">
              <a:buFont typeface="Arial" panose="020B0604020202020204" pitchFamily="34" charset="0"/>
              <a:buChar char="•"/>
            </a:pPr>
            <a:r>
              <a:rPr lang="nl-BE" sz="1800" dirty="0"/>
              <a:t>Deze lift vervangt op haar eentje de vier hydraulische liften van het historisch Centrumkanaal en de twee sluizen.</a:t>
            </a:r>
            <a:endParaRPr lang="nl-BE" sz="1700" dirty="0"/>
          </a:p>
        </p:txBody>
      </p:sp>
      <p:pic>
        <p:nvPicPr>
          <p:cNvPr id="8" name="Afbeelding 7" descr="Afbeelding met gebouw, binnen, venster, zitten&#10;&#10;Automatisch gegenereerde beschrijving">
            <a:extLst>
              <a:ext uri="{FF2B5EF4-FFF2-40B4-BE49-F238E27FC236}">
                <a16:creationId xmlns:a16="http://schemas.microsoft.com/office/drawing/2014/main" xmlns="" id="{DC156D06-0CC3-4897-852B-F0DB31E721E6}"/>
              </a:ext>
            </a:extLst>
          </p:cNvPr>
          <p:cNvPicPr>
            <a:picLocks noChangeAspect="1"/>
          </p:cNvPicPr>
          <p:nvPr/>
        </p:nvPicPr>
        <p:blipFill rotWithShape="1">
          <a:blip r:embed="rId5">
            <a:extLst>
              <a:ext uri="{28A0092B-C50C-407E-A947-70E740481C1C}">
                <a14:useLocalDpi xmlns:a14="http://schemas.microsoft.com/office/drawing/2010/main" val="0"/>
              </a:ext>
            </a:extLst>
          </a:blip>
          <a:srcRect r="-1" b="5268"/>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12677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 calcmode="lin" valueType="num">
                                      <p:cBhvr>
                                        <p:cTn id="9" dur="1000" fill="hold"/>
                                        <p:tgtEl>
                                          <p:spTgt spid="1030"/>
                                        </p:tgtEl>
                                        <p:attrNameLst>
                                          <p:attrName>style.rotation</p:attrName>
                                        </p:attrNameLst>
                                      </p:cBhvr>
                                      <p:tavLst>
                                        <p:tav tm="0">
                                          <p:val>
                                            <p:fltVal val="90"/>
                                          </p:val>
                                        </p:tav>
                                        <p:tav tm="100000">
                                          <p:val>
                                            <p:fltVal val="0"/>
                                          </p:val>
                                        </p:tav>
                                      </p:tavLst>
                                    </p:anim>
                                    <p:animEffect transition="in" filter="fade">
                                      <p:cBhvr>
                                        <p:cTn id="10" dur="10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p:cTn id="4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p:cTn id="5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anim calcmode="lin" valueType="num">
                                      <p:cBhvr>
                                        <p:cTn id="6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Tijdelijke aanduiding voor afbeelding 8" descr="Afbeelding met buiten, gebouw, water, oud&#10;&#10;Automatisch gegenereerde beschrijving">
            <a:extLst>
              <a:ext uri="{FF2B5EF4-FFF2-40B4-BE49-F238E27FC236}">
                <a16:creationId xmlns:a16="http://schemas.microsoft.com/office/drawing/2014/main" xmlns="" id="{C5FEC932-CDD5-4B4B-AC13-B18184572883}"/>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875" r="1415"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1" name="Afbeelding 10" descr="Afbeelding met circuit&#10;&#10;Automatisch gegenereerde beschrijving">
            <a:extLst>
              <a:ext uri="{FF2B5EF4-FFF2-40B4-BE49-F238E27FC236}">
                <a16:creationId xmlns:a16="http://schemas.microsoft.com/office/drawing/2014/main" xmlns="" id="{CC5D0AF1-2FD0-40E4-A8CE-64D1DFBD3FDF}"/>
              </a:ext>
            </a:extLst>
          </p:cNvPr>
          <p:cNvPicPr>
            <a:picLocks noChangeAspect="1"/>
          </p:cNvPicPr>
          <p:nvPr/>
        </p:nvPicPr>
        <p:blipFill rotWithShape="1">
          <a:blip r:embed="rId3">
            <a:extLst>
              <a:ext uri="{28A0092B-C50C-407E-A947-70E740481C1C}">
                <a14:useLocalDpi xmlns:a14="http://schemas.microsoft.com/office/drawing/2010/main" val="0"/>
              </a:ext>
            </a:extLst>
          </a:blip>
          <a:srcRect r="2" b="5716"/>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6" name="Afbeelding 15" descr="Afbeelding met gras, buiten, plant, groen&#10;&#10;Automatisch gegenereerde beschrijving">
            <a:extLst>
              <a:ext uri="{FF2B5EF4-FFF2-40B4-BE49-F238E27FC236}">
                <a16:creationId xmlns:a16="http://schemas.microsoft.com/office/drawing/2014/main" xmlns="" id="{EA258A00-EB6D-47BA-A7BA-3621912819ED}"/>
              </a:ext>
            </a:extLst>
          </p:cNvPr>
          <p:cNvPicPr>
            <a:picLocks noChangeAspect="1"/>
          </p:cNvPicPr>
          <p:nvPr/>
        </p:nvPicPr>
        <p:blipFill rotWithShape="1">
          <a:blip r:embed="rId4">
            <a:extLst>
              <a:ext uri="{28A0092B-C50C-407E-A947-70E740481C1C}">
                <a14:useLocalDpi xmlns:a14="http://schemas.microsoft.com/office/drawing/2010/main" val="0"/>
              </a:ext>
            </a:extLst>
          </a:blip>
          <a:srcRect l="3346"/>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75" name="Freeform: Shape 74">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xmlns="" id="{AFD0B579-ACF6-43F3-BF24-855AB6DFEA26}"/>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en-US" sz="2400" b="1" kern="1200" dirty="0" err="1">
                <a:solidFill>
                  <a:schemeClr val="tx1"/>
                </a:solidFill>
                <a:latin typeface="+mj-lt"/>
                <a:ea typeface="+mj-ea"/>
                <a:cs typeface="+mj-cs"/>
              </a:rPr>
              <a:t>Bezienswaardigheid</a:t>
            </a:r>
            <a:r>
              <a:rPr lang="en-US" sz="2400" b="1" kern="1200" dirty="0">
                <a:solidFill>
                  <a:schemeClr val="tx1"/>
                </a:solidFill>
                <a:latin typeface="+mj-lt"/>
                <a:ea typeface="+mj-ea"/>
                <a:cs typeface="+mj-cs"/>
              </a:rPr>
              <a:t> 3: het </a:t>
            </a:r>
            <a:r>
              <a:rPr lang="en-US" sz="2400" b="1" kern="1200" dirty="0" err="1">
                <a:solidFill>
                  <a:schemeClr val="tx1"/>
                </a:solidFill>
                <a:latin typeface="+mj-lt"/>
                <a:ea typeface="+mj-ea"/>
                <a:cs typeface="+mj-cs"/>
              </a:rPr>
              <a:t>kasteel</a:t>
            </a:r>
            <a:r>
              <a:rPr lang="en-US" sz="2400" b="1" kern="1200" dirty="0">
                <a:solidFill>
                  <a:schemeClr val="tx1"/>
                </a:solidFill>
                <a:latin typeface="+mj-lt"/>
                <a:ea typeface="+mj-ea"/>
                <a:cs typeface="+mj-cs"/>
              </a:rPr>
              <a:t> van </a:t>
            </a:r>
            <a:r>
              <a:rPr lang="en-US" sz="2400" b="1" kern="1200" dirty="0" err="1">
                <a:solidFill>
                  <a:schemeClr val="tx1"/>
                </a:solidFill>
                <a:latin typeface="+mj-lt"/>
                <a:ea typeface="+mj-ea"/>
                <a:cs typeface="+mj-cs"/>
              </a:rPr>
              <a:t>Belœil</a:t>
            </a:r>
            <a:endParaRPr lang="en-US" sz="2400" b="1" kern="1200" dirty="0">
              <a:solidFill>
                <a:schemeClr val="tx1"/>
              </a:solidFill>
              <a:latin typeface="+mj-lt"/>
              <a:ea typeface="+mj-ea"/>
              <a:cs typeface="+mj-cs"/>
            </a:endParaRPr>
          </a:p>
        </p:txBody>
      </p:sp>
      <p:sp>
        <p:nvSpPr>
          <p:cNvPr id="79" name="Rectangle 78">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xmlns="" id="{17C9455A-8125-496D-BBE5-FDE1BFC08C5E}"/>
              </a:ext>
            </a:extLst>
          </p:cNvPr>
          <p:cNvSpPr>
            <a:spLocks noGrp="1"/>
          </p:cNvSpPr>
          <p:nvPr>
            <p:ph type="body" sz="half" idx="2"/>
          </p:nvPr>
        </p:nvSpPr>
        <p:spPr>
          <a:xfrm>
            <a:off x="448056" y="2249424"/>
            <a:ext cx="2807208" cy="3922776"/>
          </a:xfrm>
        </p:spPr>
        <p:txBody>
          <a:bodyPr vert="horz" lIns="91440" tIns="45720" rIns="91440" bIns="45720" rtlCol="0">
            <a:normAutofit/>
          </a:bodyPr>
          <a:lstStyle/>
          <a:p>
            <a:pPr indent="-228600">
              <a:buFont typeface="Arial" panose="020B0604020202020204" pitchFamily="34" charset="0"/>
              <a:buChar char="•"/>
            </a:pPr>
            <a:r>
              <a:rPr lang="nl-BE" dirty="0"/>
              <a:t>Het kasteel dateert uit de late middeleeuwen en is opgebouwd rondom een centrale </a:t>
            </a:r>
            <a:r>
              <a:rPr lang="nl-BE" dirty="0" err="1"/>
              <a:t>erekoer</a:t>
            </a:r>
            <a:r>
              <a:rPr lang="nl-BE" dirty="0"/>
              <a:t>.</a:t>
            </a:r>
          </a:p>
          <a:p>
            <a:pPr indent="-228600">
              <a:buFont typeface="Arial" panose="020B0604020202020204" pitchFamily="34" charset="0"/>
              <a:buChar char="•"/>
            </a:pPr>
            <a:r>
              <a:rPr lang="nl-BE" dirty="0"/>
              <a:t>De familie de </a:t>
            </a:r>
            <a:r>
              <a:rPr lang="nl-BE" dirty="0" err="1"/>
              <a:t>Ligne</a:t>
            </a:r>
            <a:r>
              <a:rPr lang="nl-BE" dirty="0"/>
              <a:t> besliste om de salons open te stellen voor het publiek en met de inkomsten wordt het kasteel onderhouden en beheerd. Het kasteel wordt ter beschikking gesteld voor klassieke concerten of andere culturele evenementen.</a:t>
            </a:r>
          </a:p>
          <a:p>
            <a:pPr indent="-228600">
              <a:buFont typeface="Arial" panose="020B0604020202020204" pitchFamily="34" charset="0"/>
              <a:buChar char="•"/>
            </a:pPr>
            <a:r>
              <a:rPr lang="nl-BE" dirty="0">
                <a:hlinkClick r:id="rId5"/>
              </a:rPr>
              <a:t>http://www.chateaudebeloeil.com/nl/kasteel-van-beloeil-het-belgische-versailles</a:t>
            </a:r>
            <a:endParaRPr lang="nl-BE" dirty="0"/>
          </a:p>
          <a:p>
            <a:pPr indent="-228600">
              <a:buFont typeface="Arial" panose="020B0604020202020204" pitchFamily="34" charset="0"/>
              <a:buChar char="•"/>
            </a:pPr>
            <a:endParaRPr lang="nl-BE" dirty="0"/>
          </a:p>
        </p:txBody>
      </p:sp>
      <p:pic>
        <p:nvPicPr>
          <p:cNvPr id="14" name="Afbeelding 13" descr="Afbeelding met vloer, binnen, levend, kamer&#10;&#10;Automatisch gegenereerde beschrijving">
            <a:extLst>
              <a:ext uri="{FF2B5EF4-FFF2-40B4-BE49-F238E27FC236}">
                <a16:creationId xmlns:a16="http://schemas.microsoft.com/office/drawing/2014/main" xmlns="" id="{E5C69F3B-902F-46A7-9088-B9710F99DE13}"/>
              </a:ext>
            </a:extLst>
          </p:cNvPr>
          <p:cNvPicPr>
            <a:picLocks noChangeAspect="1"/>
          </p:cNvPicPr>
          <p:nvPr/>
        </p:nvPicPr>
        <p:blipFill rotWithShape="1">
          <a:blip r:embed="rId6">
            <a:extLst>
              <a:ext uri="{28A0092B-C50C-407E-A947-70E740481C1C}">
                <a14:useLocalDpi xmlns:a14="http://schemas.microsoft.com/office/drawing/2010/main" val="0"/>
              </a:ext>
            </a:extLst>
          </a:blip>
          <a:srcRect t="28233" r="-1" b="2434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393993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 calcmode="lin" valueType="num">
                                      <p:cBhvr>
                                        <p:cTn id="4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p:cTn id="5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xmlns="" id="{AFD0B579-ACF6-43F3-BF24-855AB6DFEA26}"/>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hu-HU" sz="2400" b="1" dirty="0"/>
              <a:t>Streekgerecht </a:t>
            </a:r>
            <a:br>
              <a:rPr lang="hu-HU" sz="2400" b="1" dirty="0"/>
            </a:br>
            <a:r>
              <a:rPr lang="hu-HU" sz="2400" b="1" dirty="0"/>
              <a:t>1 van Henegouwen</a:t>
            </a:r>
            <a:endParaRPr lang="en-US" sz="2400" b="1" kern="1200" dirty="0">
              <a:solidFill>
                <a:schemeClr val="tx1"/>
              </a:solidFill>
              <a:latin typeface="+mj-lt"/>
              <a:ea typeface="+mj-ea"/>
              <a:cs typeface="+mj-cs"/>
            </a:endParaRPr>
          </a:p>
        </p:txBody>
      </p:sp>
      <p:sp>
        <p:nvSpPr>
          <p:cNvPr id="79" name="Rectangle 78">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xmlns="" id="{17C9455A-8125-496D-BBE5-FDE1BFC08C5E}"/>
              </a:ext>
            </a:extLst>
          </p:cNvPr>
          <p:cNvSpPr>
            <a:spLocks noGrp="1"/>
          </p:cNvSpPr>
          <p:nvPr>
            <p:ph type="body" sz="half" idx="2"/>
          </p:nvPr>
        </p:nvSpPr>
        <p:spPr>
          <a:xfrm>
            <a:off x="448055" y="2258568"/>
            <a:ext cx="3497760" cy="3922776"/>
          </a:xfrm>
        </p:spPr>
        <p:txBody>
          <a:bodyPr vert="horz" lIns="91440" tIns="45720" rIns="91440" bIns="45720" rtlCol="0">
            <a:noAutofit/>
          </a:bodyPr>
          <a:lstStyle/>
          <a:p>
            <a:pPr indent="-228600">
              <a:buFont typeface="Arial" panose="020B0604020202020204" pitchFamily="34" charset="0"/>
              <a:buChar char="•"/>
            </a:pPr>
            <a:r>
              <a:rPr lang="hu-HU" sz="2000" dirty="0"/>
              <a:t>Het is een varkenshaasje met mosterd en aardappelpuree en een lekker sausje.</a:t>
            </a:r>
          </a:p>
          <a:p>
            <a:pPr indent="-228600">
              <a:buFont typeface="Arial" panose="020B0604020202020204" pitchFamily="34" charset="0"/>
              <a:buChar char="•"/>
            </a:pPr>
            <a:r>
              <a:rPr lang="nl-NL" sz="2000" dirty="0"/>
              <a:t>Côte de porc al berdouille, letterlijk varkenskotelet  in modder, is een van de specialiteiten uit Mons  (Bergen).  </a:t>
            </a:r>
          </a:p>
          <a:p>
            <a:pPr indent="-228600">
              <a:buFont typeface="Arial" panose="020B0604020202020204" pitchFamily="34" charset="0"/>
              <a:buChar char="•"/>
            </a:pPr>
            <a:r>
              <a:rPr lang="hu-HU" sz="2000" dirty="0"/>
              <a:t>Meer </a:t>
            </a:r>
            <a:r>
              <a:rPr lang="nl-NL" sz="2000" dirty="0"/>
              <a:t>info: </a:t>
            </a:r>
            <a:r>
              <a:rPr lang="nl-NL" sz="2000" dirty="0">
                <a:hlinkClick r:id="rId2"/>
              </a:rPr>
              <a:t>http://www.mons.be/decouvrir/mons/gastronomie/vi andes/cotes-a-lberdouille</a:t>
            </a:r>
            <a:endParaRPr lang="hu-HU" sz="2000" dirty="0"/>
          </a:p>
          <a:p>
            <a:r>
              <a:rPr lang="hu-HU" sz="4000" dirty="0"/>
              <a:t> </a:t>
            </a:r>
            <a:endParaRPr lang="nl-BE" sz="4000" dirty="0"/>
          </a:p>
        </p:txBody>
      </p:sp>
      <p:sp>
        <p:nvSpPr>
          <p:cNvPr id="5" name="TextBox 4"/>
          <p:cNvSpPr txBox="1"/>
          <p:nvPr/>
        </p:nvSpPr>
        <p:spPr>
          <a:xfrm>
            <a:off x="4584880" y="1996225"/>
            <a:ext cx="6284890" cy="707886"/>
          </a:xfrm>
          <a:prstGeom prst="rect">
            <a:avLst/>
          </a:prstGeom>
          <a:noFill/>
        </p:spPr>
        <p:txBody>
          <a:bodyPr wrap="square" rtlCol="0">
            <a:spAutoFit/>
          </a:bodyPr>
          <a:lstStyle/>
          <a:p>
            <a:r>
              <a:rPr lang="hu-HU" sz="4000" dirty="0"/>
              <a:t>Varkenshaasje al’ berdouille</a:t>
            </a:r>
            <a:endParaRPr lang="en-US" sz="4000" dirty="0"/>
          </a:p>
        </p:txBody>
      </p:sp>
      <p:pic>
        <p:nvPicPr>
          <p:cNvPr id="1026" name="Picture 2" descr="O.K. recept ge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730" y="2799858"/>
            <a:ext cx="5217061" cy="36266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47764" y="824959"/>
            <a:ext cx="5950039" cy="1015663"/>
          </a:xfrm>
          <a:prstGeom prst="rect">
            <a:avLst/>
          </a:prstGeom>
          <a:noFill/>
        </p:spPr>
        <p:txBody>
          <a:bodyPr wrap="square" rtlCol="0">
            <a:spAutoFit/>
          </a:bodyPr>
          <a:lstStyle/>
          <a:p>
            <a:r>
              <a:rPr lang="hu-HU" sz="6000" dirty="0"/>
              <a:t>Lunch</a:t>
            </a:r>
            <a:endParaRPr lang="en-US" sz="6000" dirty="0"/>
          </a:p>
        </p:txBody>
      </p:sp>
    </p:spTree>
    <p:extLst>
      <p:ext uri="{BB962C8B-B14F-4D97-AF65-F5344CB8AC3E}">
        <p14:creationId xmlns:p14="http://schemas.microsoft.com/office/powerpoint/2010/main" val="251548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4">
                                            <p:txEl>
                                              <p:pRg st="0" end="0"/>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4">
                                            <p:txEl>
                                              <p:pRg st="1" end="1"/>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2" end="2"/>
                                            </p:txEl>
                                          </p:spTgt>
                                        </p:tgtEl>
                                      </p:cBhvr>
                                    </p:animEffect>
                                  </p:childTnLst>
                                </p:cTn>
                              </p:par>
                              <p:par>
                                <p:cTn id="38" presetID="31" presetClass="entr" presetSubtype="0" fill="hold" nodeType="with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p:cTn id="40"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3"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xmlns="" id="{AFD0B579-ACF6-43F3-BF24-855AB6DFEA26}"/>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hu-HU" sz="2400" b="1" dirty="0"/>
              <a:t>Streekgerecht </a:t>
            </a:r>
            <a:br>
              <a:rPr lang="hu-HU" sz="2400" b="1" dirty="0"/>
            </a:br>
            <a:r>
              <a:rPr lang="hu-HU" sz="2400" b="1" dirty="0"/>
              <a:t>2 van Henegouwen</a:t>
            </a:r>
            <a:endParaRPr lang="en-US" sz="2400" b="1" kern="1200" dirty="0">
              <a:solidFill>
                <a:schemeClr val="tx1"/>
              </a:solidFill>
              <a:latin typeface="+mj-lt"/>
              <a:ea typeface="+mj-ea"/>
              <a:cs typeface="+mj-cs"/>
            </a:endParaRPr>
          </a:p>
        </p:txBody>
      </p:sp>
      <p:sp>
        <p:nvSpPr>
          <p:cNvPr id="79" name="Rectangle 78">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4584880" y="1996225"/>
            <a:ext cx="6284890" cy="707886"/>
          </a:xfrm>
          <a:prstGeom prst="rect">
            <a:avLst/>
          </a:prstGeom>
          <a:noFill/>
        </p:spPr>
        <p:txBody>
          <a:bodyPr wrap="square" rtlCol="0">
            <a:spAutoFit/>
          </a:bodyPr>
          <a:lstStyle/>
          <a:p>
            <a:r>
              <a:rPr lang="en-US" sz="4000" dirty="0" err="1"/>
              <a:t>Gâteau</a:t>
            </a:r>
            <a:r>
              <a:rPr lang="en-US" sz="4000" dirty="0"/>
              <a:t> </a:t>
            </a:r>
            <a:r>
              <a:rPr lang="en-US" sz="4000" dirty="0" err="1"/>
              <a:t>Chimacien</a:t>
            </a:r>
            <a:endParaRPr lang="en-US" sz="4000" dirty="0"/>
          </a:p>
        </p:txBody>
      </p:sp>
      <p:sp>
        <p:nvSpPr>
          <p:cNvPr id="6" name="TextBox 5"/>
          <p:cNvSpPr txBox="1"/>
          <p:nvPr/>
        </p:nvSpPr>
        <p:spPr>
          <a:xfrm>
            <a:off x="5447764" y="824959"/>
            <a:ext cx="5950039" cy="1015663"/>
          </a:xfrm>
          <a:prstGeom prst="rect">
            <a:avLst/>
          </a:prstGeom>
          <a:noFill/>
        </p:spPr>
        <p:txBody>
          <a:bodyPr wrap="square" rtlCol="0">
            <a:spAutoFit/>
          </a:bodyPr>
          <a:lstStyle/>
          <a:p>
            <a:r>
              <a:rPr lang="hu-HU" sz="6000" dirty="0"/>
              <a:t>Zoet</a:t>
            </a:r>
            <a:endParaRPr lang="en-US" sz="6000" dirty="0"/>
          </a:p>
        </p:txBody>
      </p:sp>
      <p:pic>
        <p:nvPicPr>
          <p:cNvPr id="2050" name="Picture 2" descr="Foto: Chimaypromo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150" y="2568970"/>
            <a:ext cx="5294113" cy="3801153"/>
          </a:xfrm>
          <a:prstGeom prst="rect">
            <a:avLst/>
          </a:prstGeom>
          <a:noFill/>
          <a:extLst>
            <a:ext uri="{909E8E84-426E-40DD-AFC4-6F175D3DCCD1}">
              <a14:hiddenFill xmlns:a14="http://schemas.microsoft.com/office/drawing/2010/main">
                <a:solidFill>
                  <a:srgbClr val="FFFFFF"/>
                </a:solidFill>
              </a14:hiddenFill>
            </a:ext>
          </a:extLst>
        </p:spPr>
      </p:pic>
      <p:sp>
        <p:nvSpPr>
          <p:cNvPr id="16" name="Tijdelijke aanduiding voor tekst 3">
            <a:extLst>
              <a:ext uri="{FF2B5EF4-FFF2-40B4-BE49-F238E27FC236}">
                <a16:creationId xmlns:a16="http://schemas.microsoft.com/office/drawing/2014/main" xmlns="" id="{17C9455A-8125-496D-BBE5-FDE1BFC08C5E}"/>
              </a:ext>
            </a:extLst>
          </p:cNvPr>
          <p:cNvSpPr>
            <a:spLocks noGrp="1"/>
          </p:cNvSpPr>
          <p:nvPr>
            <p:ph type="body" sz="half" idx="2"/>
          </p:nvPr>
        </p:nvSpPr>
        <p:spPr>
          <a:xfrm>
            <a:off x="128016" y="2133986"/>
            <a:ext cx="3861736" cy="2090284"/>
          </a:xfrm>
        </p:spPr>
        <p:txBody>
          <a:bodyPr vert="horz" lIns="91440" tIns="45720" rIns="91440" bIns="45720" rtlCol="0">
            <a:noAutofit/>
          </a:bodyPr>
          <a:lstStyle/>
          <a:p>
            <a:pPr indent="-228600">
              <a:buFont typeface="Arial" panose="020B0604020202020204" pitchFamily="34" charset="0"/>
              <a:buChar char="•"/>
            </a:pPr>
            <a:r>
              <a:rPr lang="nl-NL" sz="2000" dirty="0"/>
              <a:t>Dit cakegebak is een streekgerechtje uit Chimay. </a:t>
            </a:r>
            <a:endParaRPr lang="hu-HU" sz="2000" dirty="0"/>
          </a:p>
          <a:p>
            <a:pPr indent="-228600">
              <a:buFont typeface="Arial" panose="020B0604020202020204" pitchFamily="34" charset="0"/>
              <a:buChar char="•"/>
            </a:pPr>
            <a:r>
              <a:rPr lang="nl-NL" sz="2000" dirty="0"/>
              <a:t>Het</a:t>
            </a:r>
            <a:r>
              <a:rPr lang="hu-HU" sz="2000" dirty="0"/>
              <a:t> is een lichte taart.</a:t>
            </a:r>
            <a:r>
              <a:rPr lang="nl-NL" sz="2000" dirty="0"/>
              <a:t> </a:t>
            </a:r>
          </a:p>
          <a:p>
            <a:pPr indent="-228600">
              <a:buFont typeface="Arial" panose="020B0604020202020204" pitchFamily="34" charset="0"/>
              <a:buChar char="•"/>
            </a:pPr>
            <a:endParaRPr lang="nl-NL" sz="2000" dirty="0"/>
          </a:p>
          <a:p>
            <a:pPr indent="-228600">
              <a:buFont typeface="Arial" panose="020B0604020202020204" pitchFamily="34" charset="0"/>
              <a:buChar char="•"/>
            </a:pPr>
            <a:r>
              <a:rPr lang="nl-NL" sz="2000" dirty="0"/>
              <a:t>Meer info: </a:t>
            </a:r>
            <a:r>
              <a:rPr lang="nl-NL" sz="2000" dirty="0">
                <a:hlinkClick r:id="rId3"/>
              </a:rPr>
              <a:t>http://www.chimaypromotion.be/gastronomie_nl.html</a:t>
            </a:r>
            <a:r>
              <a:rPr lang="hu-HU" sz="2000" dirty="0"/>
              <a:t> </a:t>
            </a:r>
            <a:endParaRPr lang="nl-BE" sz="2000" dirty="0"/>
          </a:p>
          <a:p>
            <a:pPr indent="-228600">
              <a:buFont typeface="Arial" panose="020B0604020202020204" pitchFamily="34" charset="0"/>
              <a:buChar char="•"/>
            </a:pPr>
            <a:endParaRPr lang="nl-BE" sz="2000" dirty="0"/>
          </a:p>
        </p:txBody>
      </p:sp>
    </p:spTree>
    <p:extLst>
      <p:ext uri="{BB962C8B-B14F-4D97-AF65-F5344CB8AC3E}">
        <p14:creationId xmlns:p14="http://schemas.microsoft.com/office/powerpoint/2010/main" val="104452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heel(1)">
                                      <p:cBhvr>
                                        <p:cTn id="17" dur="20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p:cTn id="22"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16">
                                            <p:txEl>
                                              <p:pRg st="0" end="0"/>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 calcmode="lin" valueType="num">
                                      <p:cBhvr>
                                        <p:cTn id="28"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16">
                                            <p:txEl>
                                              <p:pRg st="1" end="1"/>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16">
                                            <p:txEl>
                                              <p:pRg st="3" end="3"/>
                                            </p:txEl>
                                          </p:spTgt>
                                        </p:tgtEl>
                                        <p:attrNameLst>
                                          <p:attrName>style.visibility</p:attrName>
                                        </p:attrNameLst>
                                      </p:cBhvr>
                                      <p:to>
                                        <p:strVal val="visible"/>
                                      </p:to>
                                    </p:set>
                                    <p:anim calcmode="lin" valueType="num">
                                      <p:cBhvr>
                                        <p:cTn id="34" dur="10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16">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16">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xmlns="" id="{AFD0B579-ACF6-43F3-BF24-855AB6DFEA26}"/>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hu-HU" sz="2400" b="1" dirty="0"/>
              <a:t>Streekgerecht </a:t>
            </a:r>
            <a:br>
              <a:rPr lang="hu-HU" sz="2400" b="1" dirty="0"/>
            </a:br>
            <a:r>
              <a:rPr lang="hu-HU" sz="2400" b="1" dirty="0"/>
              <a:t>3 van Henegouwen</a:t>
            </a:r>
            <a:endParaRPr lang="en-US" sz="2400" b="1" kern="1200" dirty="0">
              <a:solidFill>
                <a:schemeClr val="tx1"/>
              </a:solidFill>
              <a:latin typeface="+mj-lt"/>
              <a:ea typeface="+mj-ea"/>
              <a:cs typeface="+mj-cs"/>
            </a:endParaRPr>
          </a:p>
        </p:txBody>
      </p:sp>
      <p:sp>
        <p:nvSpPr>
          <p:cNvPr id="79" name="Rectangle 78">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4584880" y="1996225"/>
            <a:ext cx="6284890" cy="707886"/>
          </a:xfrm>
          <a:prstGeom prst="rect">
            <a:avLst/>
          </a:prstGeom>
          <a:noFill/>
        </p:spPr>
        <p:txBody>
          <a:bodyPr wrap="square" rtlCol="0">
            <a:spAutoFit/>
          </a:bodyPr>
          <a:lstStyle/>
          <a:p>
            <a:r>
              <a:rPr lang="hu-HU" sz="4000" dirty="0"/>
              <a:t>Chimay trappistenkaas </a:t>
            </a:r>
            <a:endParaRPr lang="en-US" sz="4000" dirty="0"/>
          </a:p>
        </p:txBody>
      </p:sp>
      <p:sp>
        <p:nvSpPr>
          <p:cNvPr id="6" name="TextBox 5"/>
          <p:cNvSpPr txBox="1"/>
          <p:nvPr/>
        </p:nvSpPr>
        <p:spPr>
          <a:xfrm>
            <a:off x="5447764" y="824959"/>
            <a:ext cx="5950039" cy="1015663"/>
          </a:xfrm>
          <a:prstGeom prst="rect">
            <a:avLst/>
          </a:prstGeom>
          <a:noFill/>
        </p:spPr>
        <p:txBody>
          <a:bodyPr wrap="square" rtlCol="0">
            <a:spAutoFit/>
          </a:bodyPr>
          <a:lstStyle/>
          <a:p>
            <a:r>
              <a:rPr lang="hu-HU" sz="6000" dirty="0"/>
              <a:t>Hartig</a:t>
            </a:r>
            <a:endParaRPr lang="en-US" sz="6000" dirty="0"/>
          </a:p>
        </p:txBody>
      </p:sp>
      <p:sp>
        <p:nvSpPr>
          <p:cNvPr id="16" name="Tijdelijke aanduiding voor tekst 3">
            <a:extLst>
              <a:ext uri="{FF2B5EF4-FFF2-40B4-BE49-F238E27FC236}">
                <a16:creationId xmlns:a16="http://schemas.microsoft.com/office/drawing/2014/main" xmlns="" id="{17C9455A-8125-496D-BBE5-FDE1BFC08C5E}"/>
              </a:ext>
            </a:extLst>
          </p:cNvPr>
          <p:cNvSpPr>
            <a:spLocks noGrp="1"/>
          </p:cNvSpPr>
          <p:nvPr>
            <p:ph type="body" sz="half" idx="2"/>
          </p:nvPr>
        </p:nvSpPr>
        <p:spPr>
          <a:xfrm>
            <a:off x="128016" y="2222211"/>
            <a:ext cx="3861736" cy="2980854"/>
          </a:xfrm>
        </p:spPr>
        <p:txBody>
          <a:bodyPr vert="horz" lIns="91440" tIns="45720" rIns="91440" bIns="45720" rtlCol="0">
            <a:noAutofit/>
          </a:bodyPr>
          <a:lstStyle/>
          <a:p>
            <a:pPr indent="-228600">
              <a:buFont typeface="Arial" panose="020B0604020202020204" pitchFamily="34" charset="0"/>
              <a:buChar char="•"/>
            </a:pPr>
            <a:r>
              <a:rPr lang="hu-HU" sz="2000" dirty="0"/>
              <a:t>D</a:t>
            </a:r>
            <a:r>
              <a:rPr lang="nl-NL" sz="2000" dirty="0"/>
              <a:t>e Chimay-kazen zijn erkend als trappistenproducten.</a:t>
            </a:r>
            <a:r>
              <a:rPr lang="hu-HU" sz="2000" dirty="0"/>
              <a:t> </a:t>
            </a:r>
            <a:r>
              <a:rPr lang="nl-NL" sz="2000" dirty="0"/>
              <a:t>De trappisten zijn de leden van een kloosterorde</a:t>
            </a:r>
            <a:r>
              <a:rPr lang="hu-HU" sz="2000" dirty="0"/>
              <a:t>.</a:t>
            </a:r>
            <a:endParaRPr lang="nl-NL" sz="2000" dirty="0"/>
          </a:p>
          <a:p>
            <a:pPr indent="-228600">
              <a:buFont typeface="Arial" panose="020B0604020202020204" pitchFamily="34" charset="0"/>
              <a:buChar char="•"/>
            </a:pPr>
            <a:r>
              <a:rPr lang="nl-NL" sz="2000" dirty="0"/>
              <a:t>Net als het bier worden ze geproduceerd op basis van lokale producten.</a:t>
            </a:r>
          </a:p>
          <a:p>
            <a:pPr indent="-228600">
              <a:buFont typeface="Arial" panose="020B0604020202020204" pitchFamily="34" charset="0"/>
              <a:buChar char="•"/>
            </a:pPr>
            <a:r>
              <a:rPr lang="nl-NL" sz="2000" dirty="0"/>
              <a:t>De melk waaruit ze bestaan, komt van hoeves in een streek van 30 km rond de kaasmakerij.</a:t>
            </a:r>
          </a:p>
          <a:p>
            <a:pPr indent="-228600">
              <a:buFont typeface="Arial" panose="020B0604020202020204" pitchFamily="34" charset="0"/>
              <a:buChar char="•"/>
            </a:pPr>
            <a:endParaRPr lang="nl-BE" sz="2000" dirty="0"/>
          </a:p>
        </p:txBody>
      </p:sp>
      <p:pic>
        <p:nvPicPr>
          <p:cNvPr id="4098" name="Picture 2" descr="Képtalálat a következőre: Chimay trappistenka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898" y="3038962"/>
            <a:ext cx="4207039" cy="320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3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heel(1)">
                                      <p:cBhvr>
                                        <p:cTn id="17" dur="20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p:cTn id="22"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16">
                                            <p:txEl>
                                              <p:pRg st="0" end="0"/>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 calcmode="lin" valueType="num">
                                      <p:cBhvr>
                                        <p:cTn id="28"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16">
                                            <p:txEl>
                                              <p:pRg st="1" end="1"/>
                                            </p:txEl>
                                          </p:spTgt>
                                        </p:tgtEl>
                                      </p:cBhvr>
                                    </p:animEffect>
                                  </p:childTnLst>
                                </p:cTn>
                              </p:par>
                              <p:par>
                                <p:cTn id="32" presetID="31" presetClass="entr" presetSubtype="0" fill="hold" nodeType="withEffect">
                                  <p:stCondLst>
                                    <p:cond delay="0"/>
                                  </p:stCondLst>
                                  <p:childTnLst>
                                    <p:set>
                                      <p:cBhvr>
                                        <p:cTn id="33" dur="1" fill="hold">
                                          <p:stCondLst>
                                            <p:cond delay="0"/>
                                          </p:stCondLst>
                                        </p:cTn>
                                        <p:tgtEl>
                                          <p:spTgt spid="16">
                                            <p:txEl>
                                              <p:pRg st="2" end="2"/>
                                            </p:txEl>
                                          </p:spTgt>
                                        </p:tgtEl>
                                        <p:attrNameLst>
                                          <p:attrName>style.visibility</p:attrName>
                                        </p:attrNameLst>
                                      </p:cBhvr>
                                      <p:to>
                                        <p:strVal val="visible"/>
                                      </p:to>
                                    </p:set>
                                    <p:anim calcmode="lin" valueType="num">
                                      <p:cBhvr>
                                        <p:cTn id="34"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37" dur="1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Freeform: Shape 74">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xmlns="" id="{AFD0B579-ACF6-43F3-BF24-855AB6DFEA26}"/>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hu-HU" sz="2400" b="1" dirty="0"/>
              <a:t>Streekgerecht </a:t>
            </a:r>
            <a:br>
              <a:rPr lang="hu-HU" sz="2400" b="1" dirty="0"/>
            </a:br>
            <a:r>
              <a:rPr lang="hu-HU" sz="2400" b="1" dirty="0"/>
              <a:t>4 van Henegouwen</a:t>
            </a:r>
            <a:endParaRPr lang="en-US" sz="2400" b="1" kern="1200" dirty="0">
              <a:solidFill>
                <a:schemeClr val="tx1"/>
              </a:solidFill>
              <a:latin typeface="+mj-lt"/>
              <a:ea typeface="+mj-ea"/>
              <a:cs typeface="+mj-cs"/>
            </a:endParaRPr>
          </a:p>
        </p:txBody>
      </p:sp>
      <p:sp>
        <p:nvSpPr>
          <p:cNvPr id="79" name="Rectangle 78">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4584880" y="1996225"/>
            <a:ext cx="6284890" cy="1938992"/>
          </a:xfrm>
          <a:prstGeom prst="rect">
            <a:avLst/>
          </a:prstGeom>
          <a:noFill/>
        </p:spPr>
        <p:txBody>
          <a:bodyPr wrap="square" rtlCol="0">
            <a:spAutoFit/>
          </a:bodyPr>
          <a:lstStyle/>
          <a:p>
            <a:r>
              <a:rPr lang="hu-HU" sz="4000" dirty="0"/>
              <a:t>Chimay bier / versgeperste fruitsap uit de streek voor de kinderen </a:t>
            </a:r>
            <a:endParaRPr lang="en-US" sz="4000" dirty="0"/>
          </a:p>
        </p:txBody>
      </p:sp>
      <p:sp>
        <p:nvSpPr>
          <p:cNvPr id="6" name="TextBox 5"/>
          <p:cNvSpPr txBox="1"/>
          <p:nvPr/>
        </p:nvSpPr>
        <p:spPr>
          <a:xfrm>
            <a:off x="5447764" y="824959"/>
            <a:ext cx="5950039" cy="1015663"/>
          </a:xfrm>
          <a:prstGeom prst="rect">
            <a:avLst/>
          </a:prstGeom>
          <a:noFill/>
        </p:spPr>
        <p:txBody>
          <a:bodyPr wrap="square" rtlCol="0">
            <a:spAutoFit/>
          </a:bodyPr>
          <a:lstStyle/>
          <a:p>
            <a:r>
              <a:rPr lang="hu-HU" sz="6000" dirty="0"/>
              <a:t>Drankje</a:t>
            </a:r>
            <a:endParaRPr lang="en-US" sz="6000" dirty="0"/>
          </a:p>
        </p:txBody>
      </p:sp>
      <p:sp>
        <p:nvSpPr>
          <p:cNvPr id="16" name="Tijdelijke aanduiding voor tekst 3">
            <a:extLst>
              <a:ext uri="{FF2B5EF4-FFF2-40B4-BE49-F238E27FC236}">
                <a16:creationId xmlns:a16="http://schemas.microsoft.com/office/drawing/2014/main" xmlns="" id="{17C9455A-8125-496D-BBE5-FDE1BFC08C5E}"/>
              </a:ext>
            </a:extLst>
          </p:cNvPr>
          <p:cNvSpPr>
            <a:spLocks noGrp="1"/>
          </p:cNvSpPr>
          <p:nvPr>
            <p:ph type="body" sz="half" idx="2"/>
          </p:nvPr>
        </p:nvSpPr>
        <p:spPr>
          <a:xfrm>
            <a:off x="128016" y="2222211"/>
            <a:ext cx="3861736" cy="4022116"/>
          </a:xfrm>
        </p:spPr>
        <p:txBody>
          <a:bodyPr vert="horz" lIns="91440" tIns="45720" rIns="91440" bIns="45720" rtlCol="0">
            <a:noAutofit/>
          </a:bodyPr>
          <a:lstStyle/>
          <a:p>
            <a:pPr indent="-228600">
              <a:buFont typeface="Arial" panose="020B0604020202020204" pitchFamily="34" charset="0"/>
              <a:buChar char="•"/>
            </a:pPr>
            <a:r>
              <a:rPr lang="hu-HU" sz="2000" dirty="0"/>
              <a:t>Verschillende soorten trappistenbier uit Chimay (rouge, triple, bleu,...)</a:t>
            </a:r>
          </a:p>
          <a:p>
            <a:pPr indent="-228600">
              <a:buFont typeface="Arial" panose="020B0604020202020204" pitchFamily="34" charset="0"/>
              <a:buChar char="•"/>
            </a:pPr>
            <a:r>
              <a:rPr lang="nl-NL" sz="2000" dirty="0"/>
              <a:t>Chimay is een authentiek trappistenbier:</a:t>
            </a:r>
            <a:r>
              <a:rPr lang="hu-HU" sz="2000" dirty="0"/>
              <a:t> d</a:t>
            </a:r>
            <a:r>
              <a:rPr lang="nl-NL" sz="2000" dirty="0"/>
              <a:t>at betekent dat het gebrouwen wordt binnen een trappistenklooster, onder toezicht en verantwoordelijkheid van de kloostergemeenschap</a:t>
            </a:r>
            <a:r>
              <a:rPr lang="hu-HU" sz="2000" dirty="0"/>
              <a:t> (monniken)</a:t>
            </a:r>
            <a:r>
              <a:rPr lang="nl-NL" sz="2000" dirty="0"/>
              <a:t>.</a:t>
            </a:r>
          </a:p>
          <a:p>
            <a:pPr indent="-228600">
              <a:buFont typeface="Arial" panose="020B0604020202020204" pitchFamily="34" charset="0"/>
              <a:buChar char="•"/>
            </a:pPr>
            <a:r>
              <a:rPr lang="nl-NL" sz="2000" dirty="0"/>
              <a:t>De inkomsten uit deze activiteit worden grotendeels </a:t>
            </a:r>
            <a:r>
              <a:rPr lang="hu-HU" sz="2000" dirty="0"/>
              <a:t>gebruikt  voor</a:t>
            </a:r>
            <a:r>
              <a:rPr lang="nl-NL" sz="2000" dirty="0"/>
              <a:t> de behoeften van de gemeenschap en </a:t>
            </a:r>
            <a:r>
              <a:rPr lang="hu-HU" sz="2000" dirty="0"/>
              <a:t>voor </a:t>
            </a:r>
            <a:r>
              <a:rPr lang="nl-NL" sz="2000" dirty="0"/>
              <a:t>sociale werken.</a:t>
            </a:r>
          </a:p>
          <a:p>
            <a:pPr indent="-228600">
              <a:buFont typeface="Arial" panose="020B0604020202020204" pitchFamily="34" charset="0"/>
              <a:buChar char="•"/>
            </a:pPr>
            <a:endParaRPr lang="nl-BE" sz="2000" dirty="0"/>
          </a:p>
        </p:txBody>
      </p:sp>
      <p:pic>
        <p:nvPicPr>
          <p:cNvPr id="5122" name="Picture 2" descr="Képtalálat a következőre: chimay b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975" y="4163224"/>
            <a:ext cx="4236702" cy="26947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0828" y="2965721"/>
            <a:ext cx="1157018" cy="363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34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wheel(1)">
                                      <p:cBhvr>
                                        <p:cTn id="17" dur="20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wheel(1)">
                                      <p:cBhvr>
                                        <p:cTn id="22" dur="20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p:cTn id="27"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29"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30" dur="1000"/>
                                        <p:tgtEl>
                                          <p:spTgt spid="16">
                                            <p:txEl>
                                              <p:pRg st="0" end="0"/>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 calcmode="lin" valueType="num">
                                      <p:cBhvr>
                                        <p:cTn id="33" dur="10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16">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16">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16">
                                            <p:txEl>
                                              <p:pRg st="1" end="1"/>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anim calcmode="lin" valueType="num">
                                      <p:cBhvr>
                                        <p:cTn id="39" dur="1000" fill="hold"/>
                                        <p:tgtEl>
                                          <p:spTgt spid="16">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16">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16">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4" name="Rectangle 143">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2" name="Picture 8" descr="Lac Crocodile Rouge Amphibus"/>
          <p:cNvPicPr>
            <a:picLocks noChangeAspect="1" noChangeArrowheads="1"/>
          </p:cNvPicPr>
          <p:nvPr/>
        </p:nvPicPr>
        <p:blipFill rotWithShape="1">
          <a:blip r:embed="rId2">
            <a:extLst>
              <a:ext uri="{28A0092B-C50C-407E-A947-70E740481C1C}">
                <a14:useLocalDpi xmlns:a14="http://schemas.microsoft.com/office/drawing/2010/main" val="0"/>
              </a:ext>
            </a:extLst>
          </a:blip>
          <a:srcRect l="38338" r="21041" b="1"/>
          <a:stretch/>
        </p:blipFill>
        <p:spPr bwMode="auto">
          <a:xfrm>
            <a:off x="3135603" y="27442"/>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6154" name="Picture 10" descr="https://www.parcducrocodilerouge.be/wp-content/uploads/2017/06/Crocodile-rouge-7.jpg"/>
          <p:cNvPicPr>
            <a:picLocks noChangeAspect="1" noChangeArrowheads="1"/>
          </p:cNvPicPr>
          <p:nvPr/>
        </p:nvPicPr>
        <p:blipFill rotWithShape="1">
          <a:blip r:embed="rId3">
            <a:extLst>
              <a:ext uri="{28A0092B-C50C-407E-A947-70E740481C1C}">
                <a14:useLocalDpi xmlns:a14="http://schemas.microsoft.com/office/drawing/2010/main" val="0"/>
              </a:ext>
            </a:extLst>
          </a:blip>
          <a:srcRect l="4192" r="1" b="1"/>
          <a:stretch/>
        </p:blipFill>
        <p:spPr bwMode="auto">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https://www.parcducrocodilerouge.be/wp-content/uploads/2014/07/Amphibus-1100x564.jpg"/>
          <p:cNvPicPr>
            <a:picLocks noChangeAspect="1" noChangeArrowheads="1"/>
          </p:cNvPicPr>
          <p:nvPr/>
        </p:nvPicPr>
        <p:blipFill rotWithShape="1">
          <a:blip r:embed="rId4">
            <a:extLst>
              <a:ext uri="{28A0092B-C50C-407E-A947-70E740481C1C}">
                <a14:useLocalDpi xmlns:a14="http://schemas.microsoft.com/office/drawing/2010/main" val="0"/>
              </a:ext>
            </a:extLst>
          </a:blip>
          <a:srcRect r="25790"/>
          <a:stretch/>
        </p:blipFill>
        <p:spPr bwMode="auto">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6" name="Freeform: Shape 145">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8" name="Freeform: Shape 147">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xmlns="" id="{AFD0B579-ACF6-43F3-BF24-855AB6DFEA26}"/>
              </a:ext>
            </a:extLst>
          </p:cNvPr>
          <p:cNvSpPr>
            <a:spLocks noGrp="1"/>
          </p:cNvSpPr>
          <p:nvPr>
            <p:ph type="title"/>
          </p:nvPr>
        </p:nvSpPr>
        <p:spPr>
          <a:xfrm>
            <a:off x="448056" y="685800"/>
            <a:ext cx="2807208" cy="1325563"/>
          </a:xfrm>
        </p:spPr>
        <p:txBody>
          <a:bodyPr vert="horz" lIns="91440" tIns="45720" rIns="91440" bIns="45720" rtlCol="0" anchor="ctr">
            <a:normAutofit/>
          </a:bodyPr>
          <a:lstStyle/>
          <a:p>
            <a:r>
              <a:rPr lang="en-US" sz="2600" b="1" kern="1200" dirty="0" err="1">
                <a:solidFill>
                  <a:schemeClr val="tx1"/>
                </a:solidFill>
                <a:latin typeface="+mj-lt"/>
                <a:ea typeface="+mj-ea"/>
                <a:cs typeface="+mj-cs"/>
              </a:rPr>
              <a:t>Activiteit</a:t>
            </a:r>
            <a:r>
              <a:rPr lang="en-US" sz="2600" b="1" kern="1200" dirty="0">
                <a:solidFill>
                  <a:schemeClr val="tx1"/>
                </a:solidFill>
                <a:latin typeface="+mj-lt"/>
                <a:ea typeface="+mj-ea"/>
                <a:cs typeface="+mj-cs"/>
              </a:rPr>
              <a:t>: </a:t>
            </a:r>
            <a:r>
              <a:rPr lang="en-US" sz="2600" b="1" kern="1200" dirty="0" err="1">
                <a:solidFill>
                  <a:schemeClr val="tx1"/>
                </a:solidFill>
                <a:latin typeface="+mj-lt"/>
                <a:ea typeface="+mj-ea"/>
                <a:cs typeface="+mj-cs"/>
              </a:rPr>
              <a:t>leuk</a:t>
            </a:r>
            <a:r>
              <a:rPr lang="en-US" sz="2600" b="1" kern="1200" dirty="0">
                <a:solidFill>
                  <a:schemeClr val="tx1"/>
                </a:solidFill>
                <a:latin typeface="+mj-lt"/>
                <a:ea typeface="+mj-ea"/>
                <a:cs typeface="+mj-cs"/>
              </a:rPr>
              <a:t> met kids – </a:t>
            </a:r>
            <a:r>
              <a:rPr lang="en-US" sz="2600" b="1" kern="1200" dirty="0" err="1">
                <a:solidFill>
                  <a:schemeClr val="tx1"/>
                </a:solidFill>
                <a:latin typeface="+mj-lt"/>
                <a:ea typeface="+mj-ea"/>
                <a:cs typeface="+mj-cs"/>
              </a:rPr>
              <a:t>een</a:t>
            </a:r>
            <a:r>
              <a:rPr lang="en-US" sz="2600" b="1" kern="1200" dirty="0">
                <a:solidFill>
                  <a:schemeClr val="tx1"/>
                </a:solidFill>
                <a:latin typeface="+mj-lt"/>
                <a:ea typeface="+mj-ea"/>
                <a:cs typeface="+mj-cs"/>
              </a:rPr>
              <a:t> </a:t>
            </a:r>
            <a:r>
              <a:rPr lang="en-US" sz="2600" b="1" kern="1200" dirty="0" err="1">
                <a:solidFill>
                  <a:schemeClr val="tx1"/>
                </a:solidFill>
                <a:latin typeface="+mj-lt"/>
                <a:ea typeface="+mj-ea"/>
                <a:cs typeface="+mj-cs"/>
              </a:rPr>
              <a:t>rit</a:t>
            </a:r>
            <a:r>
              <a:rPr lang="en-US" sz="2600" b="1" kern="1200" dirty="0">
                <a:solidFill>
                  <a:schemeClr val="tx1"/>
                </a:solidFill>
                <a:latin typeface="+mj-lt"/>
                <a:ea typeface="+mj-ea"/>
                <a:cs typeface="+mj-cs"/>
              </a:rPr>
              <a:t> met de „</a:t>
            </a:r>
            <a:r>
              <a:rPr lang="en-US" sz="2600" b="1" kern="1200" dirty="0" err="1">
                <a:solidFill>
                  <a:schemeClr val="tx1"/>
                </a:solidFill>
                <a:latin typeface="+mj-lt"/>
                <a:ea typeface="+mj-ea"/>
                <a:cs typeface="+mj-cs"/>
              </a:rPr>
              <a:t>Amphibus</a:t>
            </a:r>
            <a:r>
              <a:rPr lang="en-US" sz="2600" b="1" kern="1200" dirty="0">
                <a:solidFill>
                  <a:schemeClr val="tx1"/>
                </a:solidFill>
                <a:latin typeface="+mj-lt"/>
                <a:ea typeface="+mj-ea"/>
                <a:cs typeface="+mj-cs"/>
              </a:rPr>
              <a:t>”</a:t>
            </a:r>
          </a:p>
        </p:txBody>
      </p:sp>
      <p:sp>
        <p:nvSpPr>
          <p:cNvPr id="150" name="Rectangle 149">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151">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tekst 3">
            <a:extLst>
              <a:ext uri="{FF2B5EF4-FFF2-40B4-BE49-F238E27FC236}">
                <a16:creationId xmlns:a16="http://schemas.microsoft.com/office/drawing/2014/main" xmlns="" id="{17C9455A-8125-496D-BBE5-FDE1BFC08C5E}"/>
              </a:ext>
            </a:extLst>
          </p:cNvPr>
          <p:cNvSpPr>
            <a:spLocks noGrp="1"/>
          </p:cNvSpPr>
          <p:nvPr>
            <p:ph type="body" sz="half" idx="2"/>
          </p:nvPr>
        </p:nvSpPr>
        <p:spPr>
          <a:xfrm>
            <a:off x="448056" y="2258568"/>
            <a:ext cx="2807208" cy="3922776"/>
          </a:xfrm>
        </p:spPr>
        <p:txBody>
          <a:bodyPr vert="horz" lIns="91440" tIns="45720" rIns="91440" bIns="45720" rtlCol="0">
            <a:normAutofit/>
          </a:bodyPr>
          <a:lstStyle/>
          <a:p>
            <a:pPr indent="-228600">
              <a:buFont typeface="Arial" panose="020B0604020202020204" pitchFamily="34" charset="0"/>
              <a:buChar char="•"/>
            </a:pPr>
            <a:r>
              <a:rPr lang="en-US" sz="1700" dirty="0"/>
              <a:t>Op de </a:t>
            </a:r>
            <a:r>
              <a:rPr lang="en-US" sz="1700" dirty="0" err="1"/>
              <a:t>stuwmeren</a:t>
            </a:r>
            <a:r>
              <a:rPr lang="en-US" sz="1700" dirty="0"/>
              <a:t> van </a:t>
            </a:r>
            <a:r>
              <a:rPr lang="en-US" sz="1700" dirty="0" err="1"/>
              <a:t>l’Eau</a:t>
            </a:r>
            <a:r>
              <a:rPr lang="en-US" sz="1700" dirty="0"/>
              <a:t> </a:t>
            </a:r>
            <a:r>
              <a:rPr lang="en-US" sz="1700" dirty="0" err="1"/>
              <a:t>d’Heure</a:t>
            </a:r>
            <a:r>
              <a:rPr lang="en-US" sz="1700" dirty="0"/>
              <a:t>, de </a:t>
            </a:r>
            <a:r>
              <a:rPr lang="en-US" sz="1700" dirty="0" err="1"/>
              <a:t>grootste</a:t>
            </a:r>
            <a:r>
              <a:rPr lang="en-US" sz="1700" dirty="0"/>
              <a:t> </a:t>
            </a:r>
            <a:r>
              <a:rPr lang="en-US" sz="1700" dirty="0" err="1"/>
              <a:t>meren</a:t>
            </a:r>
            <a:r>
              <a:rPr lang="en-US" sz="1700" dirty="0"/>
              <a:t> van </a:t>
            </a:r>
            <a:r>
              <a:rPr lang="en-US" sz="1700" dirty="0" err="1"/>
              <a:t>België</a:t>
            </a:r>
            <a:endParaRPr lang="en-US" sz="1700" dirty="0"/>
          </a:p>
          <a:p>
            <a:pPr indent="-228600">
              <a:buFont typeface="Arial" panose="020B0604020202020204" pitchFamily="34" charset="0"/>
              <a:buChar char="•"/>
            </a:pPr>
            <a:r>
              <a:rPr lang="en-US" sz="1700" dirty="0" err="1"/>
              <a:t>Openingsuren</a:t>
            </a:r>
            <a:r>
              <a:rPr lang="hu-HU" sz="1700" dirty="0"/>
              <a:t>: </a:t>
            </a:r>
            <a:r>
              <a:rPr lang="en-US" sz="1700" dirty="0" err="1"/>
              <a:t>Juli</a:t>
            </a:r>
            <a:r>
              <a:rPr lang="en-US" sz="1700" dirty="0"/>
              <a:t>/</a:t>
            </a:r>
            <a:r>
              <a:rPr lang="en-US" sz="1700" dirty="0" err="1"/>
              <a:t>augustus</a:t>
            </a:r>
            <a:r>
              <a:rPr lang="en-US" sz="1700" dirty="0"/>
              <a:t> : van 13 tot 18 </a:t>
            </a:r>
            <a:r>
              <a:rPr lang="en-US" sz="1700" dirty="0" err="1"/>
              <a:t>uur</a:t>
            </a:r>
            <a:r>
              <a:rPr lang="en-US" sz="1700" dirty="0"/>
              <a:t> (</a:t>
            </a:r>
            <a:r>
              <a:rPr lang="en-US" sz="1700" dirty="0" err="1"/>
              <a:t>een</a:t>
            </a:r>
            <a:r>
              <a:rPr lang="en-US" sz="1700" dirty="0"/>
              <a:t> </a:t>
            </a:r>
            <a:r>
              <a:rPr lang="en-US" sz="1700" dirty="0" err="1"/>
              <a:t>rit</a:t>
            </a:r>
            <a:r>
              <a:rPr lang="en-US" sz="1700" dirty="0"/>
              <a:t> per </a:t>
            </a:r>
            <a:r>
              <a:rPr lang="en-US" sz="1700" dirty="0" err="1"/>
              <a:t>uur</a:t>
            </a:r>
            <a:r>
              <a:rPr lang="en-US" sz="1700" dirty="0"/>
              <a:t>)</a:t>
            </a:r>
          </a:p>
          <a:p>
            <a:pPr indent="-228600">
              <a:buFont typeface="Arial" panose="020B0604020202020204" pitchFamily="34" charset="0"/>
              <a:buChar char="•"/>
            </a:pPr>
            <a:r>
              <a:rPr lang="en-US" sz="1700" dirty="0" err="1"/>
              <a:t>Prijs</a:t>
            </a:r>
            <a:r>
              <a:rPr lang="en-US" sz="1700" dirty="0"/>
              <a:t>: 17 euro per </a:t>
            </a:r>
            <a:r>
              <a:rPr lang="en-US" sz="1700" dirty="0" err="1"/>
              <a:t>persoon</a:t>
            </a:r>
            <a:endParaRPr lang="en-US" sz="1700" dirty="0"/>
          </a:p>
          <a:p>
            <a:pPr indent="-228600">
              <a:buFont typeface="Arial" panose="020B0604020202020204" pitchFamily="34" charset="0"/>
              <a:buChar char="•"/>
            </a:pPr>
            <a:r>
              <a:rPr lang="en-US" sz="1700" dirty="0"/>
              <a:t>Website: </a:t>
            </a:r>
            <a:r>
              <a:rPr lang="en-US" sz="1700" dirty="0">
                <a:hlinkClick r:id="rId5"/>
              </a:rPr>
              <a:t>https://www.parcducrocodilerouge.be/portfolio_page/amphibus/</a:t>
            </a:r>
            <a:r>
              <a:rPr lang="en-US" sz="1700" dirty="0"/>
              <a:t> </a:t>
            </a:r>
          </a:p>
        </p:txBody>
      </p:sp>
      <p:pic>
        <p:nvPicPr>
          <p:cNvPr id="6155"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r="4644" b="1"/>
          <a:stretch/>
        </p:blipFill>
        <p:spPr bwMode="auto">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6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1000" fill="hold"/>
                                        <p:tgtEl>
                                          <p:spTgt spid="6152"/>
                                        </p:tgtEl>
                                        <p:attrNameLst>
                                          <p:attrName>ppt_w</p:attrName>
                                        </p:attrNameLst>
                                      </p:cBhvr>
                                      <p:tavLst>
                                        <p:tav tm="0">
                                          <p:val>
                                            <p:fltVal val="0"/>
                                          </p:val>
                                        </p:tav>
                                        <p:tav tm="100000">
                                          <p:val>
                                            <p:strVal val="#ppt_w"/>
                                          </p:val>
                                        </p:tav>
                                      </p:tavLst>
                                    </p:anim>
                                    <p:anim calcmode="lin" valueType="num">
                                      <p:cBhvr>
                                        <p:cTn id="8" dur="1000" fill="hold"/>
                                        <p:tgtEl>
                                          <p:spTgt spid="6152"/>
                                        </p:tgtEl>
                                        <p:attrNameLst>
                                          <p:attrName>ppt_h</p:attrName>
                                        </p:attrNameLst>
                                      </p:cBhvr>
                                      <p:tavLst>
                                        <p:tav tm="0">
                                          <p:val>
                                            <p:fltVal val="0"/>
                                          </p:val>
                                        </p:tav>
                                        <p:tav tm="100000">
                                          <p:val>
                                            <p:strVal val="#ppt_h"/>
                                          </p:val>
                                        </p:tav>
                                      </p:tavLst>
                                    </p:anim>
                                    <p:anim calcmode="lin" valueType="num">
                                      <p:cBhvr>
                                        <p:cTn id="9" dur="1000" fill="hold"/>
                                        <p:tgtEl>
                                          <p:spTgt spid="6152"/>
                                        </p:tgtEl>
                                        <p:attrNameLst>
                                          <p:attrName>style.rotation</p:attrName>
                                        </p:attrNameLst>
                                      </p:cBhvr>
                                      <p:tavLst>
                                        <p:tav tm="0">
                                          <p:val>
                                            <p:fltVal val="90"/>
                                          </p:val>
                                        </p:tav>
                                        <p:tav tm="100000">
                                          <p:val>
                                            <p:fltVal val="0"/>
                                          </p:val>
                                        </p:tav>
                                      </p:tavLst>
                                    </p:anim>
                                    <p:animEffect transition="in" filter="fade">
                                      <p:cBhvr>
                                        <p:cTn id="10" dur="1000"/>
                                        <p:tgtEl>
                                          <p:spTgt spid="615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55"/>
                                        </p:tgtEl>
                                        <p:attrNameLst>
                                          <p:attrName>style.visibility</p:attrName>
                                        </p:attrNameLst>
                                      </p:cBhvr>
                                      <p:to>
                                        <p:strVal val="visible"/>
                                      </p:to>
                                    </p:set>
                                    <p:anim calcmode="lin" valueType="num">
                                      <p:cBhvr>
                                        <p:cTn id="15" dur="1000" fill="hold"/>
                                        <p:tgtEl>
                                          <p:spTgt spid="6155"/>
                                        </p:tgtEl>
                                        <p:attrNameLst>
                                          <p:attrName>ppt_w</p:attrName>
                                        </p:attrNameLst>
                                      </p:cBhvr>
                                      <p:tavLst>
                                        <p:tav tm="0">
                                          <p:val>
                                            <p:fltVal val="0"/>
                                          </p:val>
                                        </p:tav>
                                        <p:tav tm="100000">
                                          <p:val>
                                            <p:strVal val="#ppt_w"/>
                                          </p:val>
                                        </p:tav>
                                      </p:tavLst>
                                    </p:anim>
                                    <p:anim calcmode="lin" valueType="num">
                                      <p:cBhvr>
                                        <p:cTn id="16" dur="1000" fill="hold"/>
                                        <p:tgtEl>
                                          <p:spTgt spid="6155"/>
                                        </p:tgtEl>
                                        <p:attrNameLst>
                                          <p:attrName>ppt_h</p:attrName>
                                        </p:attrNameLst>
                                      </p:cBhvr>
                                      <p:tavLst>
                                        <p:tav tm="0">
                                          <p:val>
                                            <p:fltVal val="0"/>
                                          </p:val>
                                        </p:tav>
                                        <p:tav tm="100000">
                                          <p:val>
                                            <p:strVal val="#ppt_h"/>
                                          </p:val>
                                        </p:tav>
                                      </p:tavLst>
                                    </p:anim>
                                    <p:anim calcmode="lin" valueType="num">
                                      <p:cBhvr>
                                        <p:cTn id="17" dur="1000" fill="hold"/>
                                        <p:tgtEl>
                                          <p:spTgt spid="6155"/>
                                        </p:tgtEl>
                                        <p:attrNameLst>
                                          <p:attrName>style.rotation</p:attrName>
                                        </p:attrNameLst>
                                      </p:cBhvr>
                                      <p:tavLst>
                                        <p:tav tm="0">
                                          <p:val>
                                            <p:fltVal val="90"/>
                                          </p:val>
                                        </p:tav>
                                        <p:tav tm="100000">
                                          <p:val>
                                            <p:fltVal val="0"/>
                                          </p:val>
                                        </p:tav>
                                      </p:tavLst>
                                    </p:anim>
                                    <p:animEffect transition="in" filter="fade">
                                      <p:cBhvr>
                                        <p:cTn id="18" dur="1000"/>
                                        <p:tgtEl>
                                          <p:spTgt spid="615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anim calcmode="lin" valueType="num">
                                      <p:cBhvr>
                                        <p:cTn id="23" dur="1000" fill="hold"/>
                                        <p:tgtEl>
                                          <p:spTgt spid="6150"/>
                                        </p:tgtEl>
                                        <p:attrNameLst>
                                          <p:attrName>ppt_w</p:attrName>
                                        </p:attrNameLst>
                                      </p:cBhvr>
                                      <p:tavLst>
                                        <p:tav tm="0">
                                          <p:val>
                                            <p:fltVal val="0"/>
                                          </p:val>
                                        </p:tav>
                                        <p:tav tm="100000">
                                          <p:val>
                                            <p:strVal val="#ppt_w"/>
                                          </p:val>
                                        </p:tav>
                                      </p:tavLst>
                                    </p:anim>
                                    <p:anim calcmode="lin" valueType="num">
                                      <p:cBhvr>
                                        <p:cTn id="24" dur="1000" fill="hold"/>
                                        <p:tgtEl>
                                          <p:spTgt spid="6150"/>
                                        </p:tgtEl>
                                        <p:attrNameLst>
                                          <p:attrName>ppt_h</p:attrName>
                                        </p:attrNameLst>
                                      </p:cBhvr>
                                      <p:tavLst>
                                        <p:tav tm="0">
                                          <p:val>
                                            <p:fltVal val="0"/>
                                          </p:val>
                                        </p:tav>
                                        <p:tav tm="100000">
                                          <p:val>
                                            <p:strVal val="#ppt_h"/>
                                          </p:val>
                                        </p:tav>
                                      </p:tavLst>
                                    </p:anim>
                                    <p:anim calcmode="lin" valueType="num">
                                      <p:cBhvr>
                                        <p:cTn id="25" dur="1000" fill="hold"/>
                                        <p:tgtEl>
                                          <p:spTgt spid="6150"/>
                                        </p:tgtEl>
                                        <p:attrNameLst>
                                          <p:attrName>style.rotation</p:attrName>
                                        </p:attrNameLst>
                                      </p:cBhvr>
                                      <p:tavLst>
                                        <p:tav tm="0">
                                          <p:val>
                                            <p:fltVal val="90"/>
                                          </p:val>
                                        </p:tav>
                                        <p:tav tm="100000">
                                          <p:val>
                                            <p:fltVal val="0"/>
                                          </p:val>
                                        </p:tav>
                                      </p:tavLst>
                                    </p:anim>
                                    <p:animEffect transition="in" filter="fade">
                                      <p:cBhvr>
                                        <p:cTn id="26" dur="1000"/>
                                        <p:tgtEl>
                                          <p:spTgt spid="615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154"/>
                                        </p:tgtEl>
                                        <p:attrNameLst>
                                          <p:attrName>style.visibility</p:attrName>
                                        </p:attrNameLst>
                                      </p:cBhvr>
                                      <p:to>
                                        <p:strVal val="visible"/>
                                      </p:to>
                                    </p:set>
                                    <p:anim calcmode="lin" valueType="num">
                                      <p:cBhvr>
                                        <p:cTn id="31" dur="1000" fill="hold"/>
                                        <p:tgtEl>
                                          <p:spTgt spid="6154"/>
                                        </p:tgtEl>
                                        <p:attrNameLst>
                                          <p:attrName>ppt_w</p:attrName>
                                        </p:attrNameLst>
                                      </p:cBhvr>
                                      <p:tavLst>
                                        <p:tav tm="0">
                                          <p:val>
                                            <p:fltVal val="0"/>
                                          </p:val>
                                        </p:tav>
                                        <p:tav tm="100000">
                                          <p:val>
                                            <p:strVal val="#ppt_w"/>
                                          </p:val>
                                        </p:tav>
                                      </p:tavLst>
                                    </p:anim>
                                    <p:anim calcmode="lin" valueType="num">
                                      <p:cBhvr>
                                        <p:cTn id="32" dur="1000" fill="hold"/>
                                        <p:tgtEl>
                                          <p:spTgt spid="6154"/>
                                        </p:tgtEl>
                                        <p:attrNameLst>
                                          <p:attrName>ppt_h</p:attrName>
                                        </p:attrNameLst>
                                      </p:cBhvr>
                                      <p:tavLst>
                                        <p:tav tm="0">
                                          <p:val>
                                            <p:fltVal val="0"/>
                                          </p:val>
                                        </p:tav>
                                        <p:tav tm="100000">
                                          <p:val>
                                            <p:strVal val="#ppt_h"/>
                                          </p:val>
                                        </p:tav>
                                      </p:tavLst>
                                    </p:anim>
                                    <p:anim calcmode="lin" valueType="num">
                                      <p:cBhvr>
                                        <p:cTn id="33" dur="1000" fill="hold"/>
                                        <p:tgtEl>
                                          <p:spTgt spid="6154"/>
                                        </p:tgtEl>
                                        <p:attrNameLst>
                                          <p:attrName>style.rotation</p:attrName>
                                        </p:attrNameLst>
                                      </p:cBhvr>
                                      <p:tavLst>
                                        <p:tav tm="0">
                                          <p:val>
                                            <p:fltVal val="90"/>
                                          </p:val>
                                        </p:tav>
                                        <p:tav tm="100000">
                                          <p:val>
                                            <p:fltVal val="0"/>
                                          </p:val>
                                        </p:tav>
                                      </p:tavLst>
                                    </p:anim>
                                    <p:animEffect transition="in" filter="fade">
                                      <p:cBhvr>
                                        <p:cTn id="34" dur="1000"/>
                                        <p:tgtEl>
                                          <p:spTgt spid="615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p:cTn id="39"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0" end="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p:cTn id="4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1" end="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p:cTn id="5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54" dur="1000"/>
                                        <p:tgtEl>
                                          <p:spTgt spid="4">
                                            <p:txEl>
                                              <p:pRg st="2" end="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 calcmode="lin" valueType="num">
                                      <p:cBhvr>
                                        <p:cTn id="5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5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6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470</Words>
  <Application>Microsoft Office PowerPoint</Application>
  <PresentationFormat>Custom</PresentationFormat>
  <Paragraphs>49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Kantoorthema</vt:lpstr>
      <vt:lpstr>Een dagje uit in de provincie HENEGOUWEN/HAINAUT</vt:lpstr>
      <vt:lpstr>Bezienswaardigheid 1: Pairi Daiza</vt:lpstr>
      <vt:lpstr>Bezienswaardigheid 2: de Scheepslift van Strépy-Thieu</vt:lpstr>
      <vt:lpstr>Bezienswaardigheid 3: het kasteel van Belœil</vt:lpstr>
      <vt:lpstr>Streekgerecht  1 van Henegouwen</vt:lpstr>
      <vt:lpstr>Streekgerecht  2 van Henegouwen</vt:lpstr>
      <vt:lpstr>Streekgerecht  3 van Henegouwen</vt:lpstr>
      <vt:lpstr>Streekgerecht  4 van Henegouwen</vt:lpstr>
      <vt:lpstr>Activiteit: leuk met kids – een rit met de „Amphibus”</vt:lpstr>
      <vt:lpstr>BEDANKT VOOR JULLIE AANDACHT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dagje uit in de provincie HENEGOUWEN</dc:title>
  <dc:creator>Luk</dc:creator>
  <cp:lastModifiedBy>Eva</cp:lastModifiedBy>
  <cp:revision>8</cp:revision>
  <dcterms:created xsi:type="dcterms:W3CDTF">2020-04-28T18:18:19Z</dcterms:created>
  <dcterms:modified xsi:type="dcterms:W3CDTF">2020-04-30T09:19:17Z</dcterms:modified>
</cp:coreProperties>
</file>